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68" r:id="rId6"/>
    <p:sldId id="296" r:id="rId7"/>
    <p:sldId id="284" r:id="rId8"/>
    <p:sldId id="274" r:id="rId9"/>
    <p:sldId id="275" r:id="rId10"/>
    <p:sldId id="276" r:id="rId11"/>
    <p:sldId id="289" r:id="rId12"/>
    <p:sldId id="285" r:id="rId13"/>
    <p:sldId id="287" r:id="rId14"/>
    <p:sldId id="286" r:id="rId15"/>
    <p:sldId id="288" r:id="rId1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p:scale>
          <a:sx n="115" d="100"/>
          <a:sy n="115" d="100"/>
        </p:scale>
        <p:origin x="312"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rdan Firth" userId="9668160b-358f-46f6-8d41-76c7cc813d9a" providerId="ADAL" clId="{1DB1DC2A-7451-47E1-BD44-D840283D6396}"/>
    <pc:docChg chg="undo delSld modSld sldOrd">
      <pc:chgData name="Jordan Firth" userId="9668160b-358f-46f6-8d41-76c7cc813d9a" providerId="ADAL" clId="{1DB1DC2A-7451-47E1-BD44-D840283D6396}" dt="2023-06-21T05:58:48.151" v="4" actId="27309"/>
      <pc:docMkLst>
        <pc:docMk/>
      </pc:docMkLst>
      <pc:sldChg chg="addSp delSp modSp ord">
        <pc:chgData name="Jordan Firth" userId="9668160b-358f-46f6-8d41-76c7cc813d9a" providerId="ADAL" clId="{1DB1DC2A-7451-47E1-BD44-D840283D6396}" dt="2023-06-21T05:58:48.151" v="4" actId="27309"/>
        <pc:sldMkLst>
          <pc:docMk/>
          <pc:sldMk cId="4182136771" sldId="285"/>
        </pc:sldMkLst>
        <pc:graphicFrameChg chg="add del modGraphic">
          <ac:chgData name="Jordan Firth" userId="9668160b-358f-46f6-8d41-76c7cc813d9a" providerId="ADAL" clId="{1DB1DC2A-7451-47E1-BD44-D840283D6396}" dt="2023-06-21T05:58:48.151" v="4" actId="27309"/>
          <ac:graphicFrameMkLst>
            <pc:docMk/>
            <pc:sldMk cId="4182136771" sldId="285"/>
            <ac:graphicFrameMk id="3" creationId="{781FC4CF-7447-45E5-83F6-3D958C0D4923}"/>
          </ac:graphicFrameMkLst>
        </pc:graphicFrameChg>
        <pc:graphicFrameChg chg="add del modGraphic">
          <ac:chgData name="Jordan Firth" userId="9668160b-358f-46f6-8d41-76c7cc813d9a" providerId="ADAL" clId="{1DB1DC2A-7451-47E1-BD44-D840283D6396}" dt="2023-06-21T05:58:48.151" v="4" actId="27309"/>
          <ac:graphicFrameMkLst>
            <pc:docMk/>
            <pc:sldMk cId="4182136771" sldId="285"/>
            <ac:graphicFrameMk id="6" creationId="{35D98B6A-00A0-4137-9E5E-0A73B725EE1E}"/>
          </ac:graphicFrameMkLst>
        </pc:graphicFrameChg>
        <pc:graphicFrameChg chg="add del modGraphic">
          <ac:chgData name="Jordan Firth" userId="9668160b-358f-46f6-8d41-76c7cc813d9a" providerId="ADAL" clId="{1DB1DC2A-7451-47E1-BD44-D840283D6396}" dt="2023-06-21T05:58:48.151" v="4" actId="27309"/>
          <ac:graphicFrameMkLst>
            <pc:docMk/>
            <pc:sldMk cId="4182136771" sldId="285"/>
            <ac:graphicFrameMk id="8" creationId="{FDCA96DA-A22B-4A1E-B82A-150BC70784A8}"/>
          </ac:graphicFrameMkLst>
        </pc:graphicFrameChg>
        <pc:graphicFrameChg chg="add del modGraphic">
          <ac:chgData name="Jordan Firth" userId="9668160b-358f-46f6-8d41-76c7cc813d9a" providerId="ADAL" clId="{1DB1DC2A-7451-47E1-BD44-D840283D6396}" dt="2023-06-21T05:58:48.151" v="4" actId="27309"/>
          <ac:graphicFrameMkLst>
            <pc:docMk/>
            <pc:sldMk cId="4182136771" sldId="285"/>
            <ac:graphicFrameMk id="10" creationId="{1DD6E466-C53E-49C2-AE20-5449DFFDE65B}"/>
          </ac:graphicFrameMkLst>
        </pc:graphicFrameChg>
      </pc:sldChg>
      <pc:sldChg chg="ord">
        <pc:chgData name="Jordan Firth" userId="9668160b-358f-46f6-8d41-76c7cc813d9a" providerId="ADAL" clId="{1DB1DC2A-7451-47E1-BD44-D840283D6396}" dt="2023-06-21T05:58:44.011" v="1"/>
        <pc:sldMkLst>
          <pc:docMk/>
          <pc:sldMk cId="1072741233" sldId="286"/>
        </pc:sldMkLst>
      </pc:sldChg>
      <pc:sldChg chg="ord">
        <pc:chgData name="Jordan Firth" userId="9668160b-358f-46f6-8d41-76c7cc813d9a" providerId="ADAL" clId="{1DB1DC2A-7451-47E1-BD44-D840283D6396}" dt="2023-06-21T05:58:44.011" v="1"/>
        <pc:sldMkLst>
          <pc:docMk/>
          <pc:sldMk cId="780480580" sldId="287"/>
        </pc:sldMkLst>
      </pc:sldChg>
      <pc:sldChg chg="ord">
        <pc:chgData name="Jordan Firth" userId="9668160b-358f-46f6-8d41-76c7cc813d9a" providerId="ADAL" clId="{1DB1DC2A-7451-47E1-BD44-D840283D6396}" dt="2023-06-21T05:58:44.011" v="1"/>
        <pc:sldMkLst>
          <pc:docMk/>
          <pc:sldMk cId="1490764091" sldId="288"/>
        </pc:sldMkLst>
      </pc:sldChg>
      <pc:sldChg chg="del">
        <pc:chgData name="Jordan Firth" userId="9668160b-358f-46f6-8d41-76c7cc813d9a" providerId="ADAL" clId="{1DB1DC2A-7451-47E1-BD44-D840283D6396}" dt="2023-06-21T05:57:52.172" v="0" actId="2696"/>
        <pc:sldMkLst>
          <pc:docMk/>
          <pc:sldMk cId="3172662609" sldId="297"/>
        </pc:sldMkLst>
      </pc:sldChg>
    </pc:docChg>
  </pc:docChgLst>
</pc:chgInfo>
</file>

<file path=ppt/media/image1.jpeg>
</file>

<file path=ppt/media/image10.png>
</file>

<file path=ppt/media/image11.jpeg>
</file>

<file path=ppt/media/image12.jpg>
</file>

<file path=ppt/media/image13.png>
</file>

<file path=ppt/media/image14.png>
</file>

<file path=ppt/media/image15.jpeg>
</file>

<file path=ppt/media/image16.png>
</file>

<file path=ppt/media/image17.png>
</file>

<file path=ppt/media/image18.png>
</file>

<file path=ppt/media/image2.png>
</file>

<file path=ppt/media/image3.jpg>
</file>

<file path=ppt/media/image4.jpeg>
</file>

<file path=ppt/media/image5.jpeg>
</file>

<file path=ppt/media/image6.jpg>
</file>

<file path=ppt/media/image7.png>
</file>

<file path=ppt/media/image8.jpeg>
</file>

<file path=ppt/media/image80.png>
</file>

<file path=ppt/media/image9.jpeg>
</file>

<file path=ppt/media/image90.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35DB967-4AF8-4D9D-BC89-9273E19FF2EA}" type="datetimeFigureOut">
              <a:rPr lang="en-US" smtClean="0"/>
              <a:t>2023-06-20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2328499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5DB967-4AF8-4D9D-BC89-9273E19FF2EA}" type="datetimeFigureOut">
              <a:rPr lang="en-US" smtClean="0"/>
              <a:t>2023-06-20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3007456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5DB967-4AF8-4D9D-BC89-9273E19FF2EA}" type="datetimeFigureOut">
              <a:rPr lang="en-US" smtClean="0"/>
              <a:t>2023-06-20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626061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5DB967-4AF8-4D9D-BC89-9273E19FF2EA}" type="datetimeFigureOut">
              <a:rPr lang="en-US" smtClean="0"/>
              <a:t>2023-06-20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1766431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5DB967-4AF8-4D9D-BC89-9273E19FF2EA}" type="datetimeFigureOut">
              <a:rPr lang="en-US" smtClean="0"/>
              <a:t>2023-06-20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1797831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35DB967-4AF8-4D9D-BC89-9273E19FF2EA}" type="datetimeFigureOut">
              <a:rPr lang="en-US" smtClean="0"/>
              <a:t>2023-06-20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247881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35DB967-4AF8-4D9D-BC89-9273E19FF2EA}" type="datetimeFigureOut">
              <a:rPr lang="en-US" smtClean="0"/>
              <a:t>2023-06-20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3105907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35DB967-4AF8-4D9D-BC89-9273E19FF2EA}" type="datetimeFigureOut">
              <a:rPr lang="en-US" smtClean="0"/>
              <a:t>2023-06-20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3377578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5DB967-4AF8-4D9D-BC89-9273E19FF2EA}" type="datetimeFigureOut">
              <a:rPr lang="en-US" smtClean="0"/>
              <a:t>2023-06-20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28357421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35DB967-4AF8-4D9D-BC89-9273E19FF2EA}" type="datetimeFigureOut">
              <a:rPr lang="en-US" smtClean="0"/>
              <a:t>2023-06-20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97234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35DB967-4AF8-4D9D-BC89-9273E19FF2EA}" type="datetimeFigureOut">
              <a:rPr lang="en-US" smtClean="0"/>
              <a:t>2023-06-20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B57116-AE57-49D9-A202-8CFEE6B057DF}" type="slidenum">
              <a:rPr lang="en-US" smtClean="0"/>
              <a:t>‹#›</a:t>
            </a:fld>
            <a:endParaRPr lang="en-US"/>
          </a:p>
        </p:txBody>
      </p:sp>
    </p:spTree>
    <p:extLst>
      <p:ext uri="{BB962C8B-B14F-4D97-AF65-F5344CB8AC3E}">
        <p14:creationId xmlns:p14="http://schemas.microsoft.com/office/powerpoint/2010/main" val="3983716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bg1"/>
                </a:solidFill>
                <a:latin typeface="Century Gothic" panose="020B0502020202020204" pitchFamily="34" charset="0"/>
              </a:defRPr>
            </a:lvl1pPr>
          </a:lstStyle>
          <a:p>
            <a:fld id="{335DB967-4AF8-4D9D-BC89-9273E19FF2EA}" type="datetimeFigureOut">
              <a:rPr lang="en-US" smtClean="0"/>
              <a:pPr/>
              <a:t>2023-06-20</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bg1"/>
                </a:solidFill>
                <a:latin typeface="Century Gothic" panose="020B0502020202020204" pitchFamily="34" charset="0"/>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bg1"/>
                </a:solidFill>
                <a:latin typeface="Century Gothic" panose="020B0502020202020204" pitchFamily="34" charset="0"/>
              </a:defRPr>
            </a:lvl1pPr>
          </a:lstStyle>
          <a:p>
            <a:fld id="{32B57116-AE57-49D9-A202-8CFEE6B057DF}" type="slidenum">
              <a:rPr lang="en-US" smtClean="0"/>
              <a:pPr/>
              <a:t>‹#›</a:t>
            </a:fld>
            <a:endParaRPr lang="en-US"/>
          </a:p>
        </p:txBody>
      </p:sp>
    </p:spTree>
    <p:extLst>
      <p:ext uri="{BB962C8B-B14F-4D97-AF65-F5344CB8AC3E}">
        <p14:creationId xmlns:p14="http://schemas.microsoft.com/office/powerpoint/2010/main" val="4216948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bg1"/>
          </a:solidFill>
          <a:latin typeface="Century Gothic" panose="020B0502020202020204" pitchFamily="34"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Century Gothic" panose="020B0502020202020204"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Century Gothic" panose="020B0502020202020204" pitchFamily="34"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Century Gothic" panose="020B0502020202020204" pitchFamily="34"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image" Target="../media/image90.png"/><Relationship Id="rId2" Type="http://schemas.openxmlformats.org/officeDocument/2006/relationships/image" Target="../media/image80.png"/><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5.jpe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51933" y="285750"/>
            <a:ext cx="7772400" cy="1102519"/>
          </a:xfrm>
        </p:spPr>
        <p:txBody>
          <a:bodyPr>
            <a:normAutofit/>
          </a:bodyPr>
          <a:lstStyle/>
          <a:p>
            <a:r>
              <a:rPr lang="en-US" dirty="0"/>
              <a:t>Electrical Power Subsystem</a:t>
            </a:r>
          </a:p>
        </p:txBody>
      </p:sp>
      <p:grpSp>
        <p:nvGrpSpPr>
          <p:cNvPr id="5" name="Group 4"/>
          <p:cNvGrpSpPr/>
          <p:nvPr/>
        </p:nvGrpSpPr>
        <p:grpSpPr>
          <a:xfrm>
            <a:off x="2165874" y="1809750"/>
            <a:ext cx="4489582" cy="2833885"/>
            <a:chOff x="2648877" y="1250060"/>
            <a:chExt cx="4489582" cy="2833885"/>
          </a:xfrm>
        </p:grpSpPr>
        <p:pic>
          <p:nvPicPr>
            <p:cNvPr id="6" name="Picture 2" descr="http://media.idownloadblog.com/wp-content/uploads/2011/10/iphone-battery-icon.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48877" y="1250060"/>
              <a:ext cx="3778513" cy="283388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km.support.apple.com/library/APPLE/APPLECARE_ALLGEOS/HT1476/HT1476_03-iphone_china-lightning_bolt-002-en.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8396" y="2209803"/>
              <a:ext cx="500063" cy="571501"/>
            </a:xfrm>
            <a:prstGeom prst="rect">
              <a:avLst/>
            </a:prstGeom>
            <a:noFill/>
            <a:effectLst>
              <a:reflection stA="45000" endPos="65000" dist="685800" dir="5400000" sy="-100000" algn="bl" rotWithShape="0"/>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932358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600000">
            <a:off x="4332208" y="505083"/>
            <a:ext cx="4133334" cy="4133334"/>
          </a:xfrm>
          <a:prstGeom prst="rect">
            <a:avLst/>
          </a:prstGeom>
        </p:spPr>
      </p:pic>
      <p:sp>
        <p:nvSpPr>
          <p:cNvPr id="15" name="Rectangle 2"/>
          <p:cNvSpPr txBox="1">
            <a:spLocks noChangeArrowheads="1"/>
          </p:cNvSpPr>
          <p:nvPr/>
        </p:nvSpPr>
        <p:spPr>
          <a:xfrm>
            <a:off x="457200" y="778404"/>
            <a:ext cx="4114800" cy="569912"/>
          </a:xfrm>
          <a:prstGeom prst="rect">
            <a:avLst/>
          </a:prstGeom>
        </p:spPr>
        <p:txBody>
          <a:bodyPr/>
          <a:lstStyle>
            <a:lvl1pPr algn="ctr" defTabSz="914400" rtl="0" eaLnBrk="1" latinLnBrk="0" hangingPunct="1">
              <a:spcBef>
                <a:spcPct val="0"/>
              </a:spcBef>
              <a:buNone/>
              <a:defRPr sz="4400" kern="1200">
                <a:solidFill>
                  <a:schemeClr val="bg1"/>
                </a:solidFill>
                <a:latin typeface="Century Gothic" panose="020B0502020202020204" pitchFamily="34" charset="0"/>
                <a:ea typeface="+mj-ea"/>
                <a:cs typeface="+mj-cs"/>
              </a:defRPr>
            </a:lvl1pPr>
          </a:lstStyle>
          <a:p>
            <a:r>
              <a:rPr lang="en-US" sz="3200" dirty="0">
                <a:solidFill>
                  <a:schemeClr val="tx1"/>
                </a:solidFill>
              </a:rPr>
              <a:t>In Class Exercise 2</a:t>
            </a:r>
          </a:p>
        </p:txBody>
      </p:sp>
      <p:sp>
        <p:nvSpPr>
          <p:cNvPr id="17" name="Rectangle 3"/>
          <p:cNvSpPr txBox="1">
            <a:spLocks noChangeArrowheads="1"/>
          </p:cNvSpPr>
          <p:nvPr/>
        </p:nvSpPr>
        <p:spPr>
          <a:xfrm>
            <a:off x="304800" y="1440392"/>
            <a:ext cx="4267200" cy="294322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Century Gothic" panose="020B0502020202020204"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Century Gothic" panose="020B0502020202020204" pitchFamily="34"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Century Gothic" panose="020B0502020202020204" pitchFamily="34"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763" algn="just">
              <a:buNone/>
            </a:pPr>
            <a:r>
              <a:rPr lang="en-US" sz="1600" dirty="0">
                <a:solidFill>
                  <a:schemeClr val="tx1"/>
                </a:solidFill>
              </a:rPr>
              <a:t>A spacecraft is carrying a payload requiring 500 W that will be turned on in the daytime only.  The bus requires 120 W and runs continuously.  If a spacecraft is in a 1000 km circular orbit around the Earth, and if the maximum depth of discharge for its battery is 30%, what battery capacity do we need?  </a:t>
            </a:r>
          </a:p>
          <a:p>
            <a:pPr marL="0" indent="4763" algn="just">
              <a:buNone/>
            </a:pPr>
            <a:endParaRPr lang="en-US" sz="1600" dirty="0">
              <a:solidFill>
                <a:schemeClr val="tx1"/>
              </a:solidFill>
            </a:endParaRPr>
          </a:p>
          <a:p>
            <a:pPr marL="0" indent="4763" algn="just">
              <a:buNone/>
            </a:pPr>
            <a:r>
              <a:rPr lang="en-US" sz="1600" dirty="0">
                <a:solidFill>
                  <a:schemeClr val="tx1"/>
                </a:solidFill>
              </a:rPr>
              <a:t>If we have a battery that can provide 250 W-</a:t>
            </a:r>
            <a:r>
              <a:rPr lang="en-US" sz="1600" dirty="0" err="1">
                <a:solidFill>
                  <a:schemeClr val="tx1"/>
                </a:solidFill>
              </a:rPr>
              <a:t>hrs</a:t>
            </a:r>
            <a:r>
              <a:rPr lang="en-US" sz="1600" dirty="0">
                <a:solidFill>
                  <a:schemeClr val="tx1"/>
                </a:solidFill>
              </a:rPr>
              <a:t>, what is our battery capacity margin?</a:t>
            </a:r>
          </a:p>
          <a:p>
            <a:pPr marL="0" indent="4763" algn="just">
              <a:buFont typeface="Wingdings" pitchFamily="2" charset="2"/>
              <a:buNone/>
            </a:pPr>
            <a:endParaRPr lang="en-US" sz="1600" dirty="0">
              <a:solidFill>
                <a:schemeClr val="tx1"/>
              </a:solidFill>
            </a:endParaRPr>
          </a:p>
        </p:txBody>
      </p:sp>
    </p:spTree>
    <p:extLst>
      <p:ext uri="{BB962C8B-B14F-4D97-AF65-F5344CB8AC3E}">
        <p14:creationId xmlns:p14="http://schemas.microsoft.com/office/powerpoint/2010/main" val="780480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2"/>
          <p:cNvSpPr txBox="1">
            <a:spLocks noChangeArrowheads="1"/>
          </p:cNvSpPr>
          <p:nvPr/>
        </p:nvSpPr>
        <p:spPr>
          <a:xfrm>
            <a:off x="0" y="778404"/>
            <a:ext cx="4572000" cy="569912"/>
          </a:xfrm>
          <a:prstGeom prst="rect">
            <a:avLst/>
          </a:prstGeom>
        </p:spPr>
        <p:txBody>
          <a:bodyPr/>
          <a:lstStyle>
            <a:lvl1pPr algn="ctr" defTabSz="914400" rtl="0" eaLnBrk="1" latinLnBrk="0" hangingPunct="1">
              <a:spcBef>
                <a:spcPct val="0"/>
              </a:spcBef>
              <a:buNone/>
              <a:defRPr sz="4400" kern="1200">
                <a:solidFill>
                  <a:schemeClr val="bg1"/>
                </a:solidFill>
                <a:latin typeface="Century Gothic" panose="020B0502020202020204" pitchFamily="34" charset="0"/>
                <a:ea typeface="+mj-ea"/>
                <a:cs typeface="+mj-cs"/>
              </a:defRPr>
            </a:lvl1pPr>
          </a:lstStyle>
          <a:p>
            <a:r>
              <a:rPr lang="en-US" sz="3200" dirty="0">
                <a:solidFill>
                  <a:schemeClr val="tx1"/>
                </a:solidFill>
              </a:rPr>
              <a:t>In Class Exercise 3</a:t>
            </a:r>
          </a:p>
        </p:txBody>
      </p:sp>
      <p:sp>
        <p:nvSpPr>
          <p:cNvPr id="17" name="Rectangle 3"/>
          <p:cNvSpPr txBox="1">
            <a:spLocks noChangeArrowheads="1"/>
          </p:cNvSpPr>
          <p:nvPr/>
        </p:nvSpPr>
        <p:spPr>
          <a:xfrm>
            <a:off x="4561974" y="1440392"/>
            <a:ext cx="4277225" cy="294322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Century Gothic" panose="020B0502020202020204"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Century Gothic" panose="020B0502020202020204" pitchFamily="34"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Century Gothic" panose="020B0502020202020204" pitchFamily="34"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763" algn="just">
              <a:buFont typeface="Wingdings" pitchFamily="2" charset="2"/>
              <a:buNone/>
            </a:pPr>
            <a:r>
              <a:rPr lang="en-US" sz="1600" dirty="0">
                <a:solidFill>
                  <a:schemeClr val="tx1"/>
                </a:solidFill>
              </a:rPr>
              <a:t>The International Space Station can expose 2000 square meters of solar arrays to the Sun.  The arrays are designed to track the Sun, in order to maximize the amount of power produced. The efficiency of the arrays is 29%. Assuming an incidence angle of 10 degrees, how much power do they produce?</a:t>
            </a:r>
            <a:endParaRPr lang="en-US" sz="1600" dirty="0">
              <a:solidFill>
                <a:schemeClr val="tx1"/>
              </a:solidFill>
              <a:cs typeface="Arial" charset="0"/>
            </a:endParaRPr>
          </a:p>
          <a:p>
            <a:pPr marL="0" indent="4763" algn="just">
              <a:buFont typeface="Wingdings" pitchFamily="2" charset="2"/>
              <a:buNone/>
            </a:pPr>
            <a:endParaRPr lang="en-US" sz="1600" dirty="0">
              <a:solidFill>
                <a:schemeClr val="tx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903" y="1650349"/>
            <a:ext cx="4265744" cy="1842801"/>
          </a:xfrm>
          <a:prstGeom prst="rect">
            <a:avLst/>
          </a:prstGeom>
        </p:spPr>
      </p:pic>
    </p:spTree>
    <p:extLst>
      <p:ext uri="{BB962C8B-B14F-4D97-AF65-F5344CB8AC3E}">
        <p14:creationId xmlns:p14="http://schemas.microsoft.com/office/powerpoint/2010/main" val="1072741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2"/>
          <p:cNvSpPr txBox="1">
            <a:spLocks noChangeArrowheads="1"/>
          </p:cNvSpPr>
          <p:nvPr/>
        </p:nvSpPr>
        <p:spPr>
          <a:xfrm>
            <a:off x="0" y="778404"/>
            <a:ext cx="4572000" cy="569912"/>
          </a:xfrm>
          <a:prstGeom prst="rect">
            <a:avLst/>
          </a:prstGeom>
        </p:spPr>
        <p:txBody>
          <a:bodyPr/>
          <a:lstStyle>
            <a:lvl1pPr algn="ctr" defTabSz="914400" rtl="0" eaLnBrk="1" latinLnBrk="0" hangingPunct="1">
              <a:spcBef>
                <a:spcPct val="0"/>
              </a:spcBef>
              <a:buNone/>
              <a:defRPr sz="4400" kern="1200">
                <a:solidFill>
                  <a:schemeClr val="bg1"/>
                </a:solidFill>
                <a:latin typeface="Century Gothic" panose="020B0502020202020204" pitchFamily="34" charset="0"/>
                <a:ea typeface="+mj-ea"/>
                <a:cs typeface="+mj-cs"/>
              </a:defRPr>
            </a:lvl1pPr>
          </a:lstStyle>
          <a:p>
            <a:r>
              <a:rPr lang="en-US" sz="3200" dirty="0">
                <a:solidFill>
                  <a:schemeClr val="tx1"/>
                </a:solidFill>
              </a:rPr>
              <a:t>In Class Exercise 4</a:t>
            </a:r>
          </a:p>
        </p:txBody>
      </p:sp>
      <p:sp>
        <p:nvSpPr>
          <p:cNvPr id="17" name="Rectangle 3"/>
          <p:cNvSpPr txBox="1">
            <a:spLocks noChangeArrowheads="1"/>
          </p:cNvSpPr>
          <p:nvPr/>
        </p:nvSpPr>
        <p:spPr>
          <a:xfrm>
            <a:off x="4561975" y="1440392"/>
            <a:ext cx="4114800" cy="294322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Century Gothic" panose="020B0502020202020204"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Century Gothic" panose="020B0502020202020204" pitchFamily="34"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Century Gothic" panose="020B0502020202020204" pitchFamily="34"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763">
              <a:buFont typeface="Wingdings" pitchFamily="2" charset="2"/>
              <a:buNone/>
            </a:pPr>
            <a:r>
              <a:rPr lang="en-US" sz="1600" dirty="0">
                <a:solidFill>
                  <a:schemeClr val="tx1"/>
                </a:solidFill>
              </a:rPr>
              <a:t>If the ISS solar arrays degrade at a rate of 3% per year, how much power will they produce in 5 years?</a:t>
            </a:r>
            <a:endParaRPr lang="en-US" sz="1600" dirty="0">
              <a:solidFill>
                <a:schemeClr val="tx1"/>
              </a:solidFill>
              <a:cs typeface="Arial" charset="0"/>
            </a:endParaRPr>
          </a:p>
          <a:p>
            <a:pPr marL="0" indent="4763">
              <a:buFont typeface="Wingdings" pitchFamily="2" charset="2"/>
              <a:buNone/>
            </a:pPr>
            <a:endParaRPr lang="en-US" sz="1600" dirty="0">
              <a:solidFill>
                <a:schemeClr val="tx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903" y="1650349"/>
            <a:ext cx="4265744" cy="1842801"/>
          </a:xfrm>
          <a:prstGeom prst="rect">
            <a:avLst/>
          </a:prstGeom>
        </p:spPr>
      </p:pic>
    </p:spTree>
    <p:extLst>
      <p:ext uri="{BB962C8B-B14F-4D97-AF65-F5344CB8AC3E}">
        <p14:creationId xmlns:p14="http://schemas.microsoft.com/office/powerpoint/2010/main" val="1490764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4848553" y="1437773"/>
            <a:ext cx="4308756" cy="1960484"/>
          </a:xfrm>
          <a:prstGeom prst="rect">
            <a:avLst/>
          </a:prstGeom>
        </p:spPr>
      </p:pic>
      <p:sp>
        <p:nvSpPr>
          <p:cNvPr id="4" name="TextBox 3"/>
          <p:cNvSpPr txBox="1"/>
          <p:nvPr/>
        </p:nvSpPr>
        <p:spPr>
          <a:xfrm>
            <a:off x="381000" y="3105150"/>
            <a:ext cx="2743200" cy="369332"/>
          </a:xfrm>
          <a:prstGeom prst="rect">
            <a:avLst/>
          </a:prstGeom>
          <a:noFill/>
        </p:spPr>
        <p:txBody>
          <a:bodyPr wrap="square" rtlCol="0">
            <a:spAutoFit/>
          </a:bodyPr>
          <a:lstStyle/>
          <a:p>
            <a:r>
              <a:rPr lang="en-US" dirty="0">
                <a:latin typeface="Century Gothic" pitchFamily="34" charset="0"/>
              </a:rPr>
              <a:t>CDHS 	               100 W</a:t>
            </a:r>
          </a:p>
        </p:txBody>
      </p:sp>
      <p:sp>
        <p:nvSpPr>
          <p:cNvPr id="18" name="TextBox 17"/>
          <p:cNvSpPr txBox="1"/>
          <p:nvPr/>
        </p:nvSpPr>
        <p:spPr>
          <a:xfrm>
            <a:off x="381000" y="2647950"/>
            <a:ext cx="2743200" cy="646331"/>
          </a:xfrm>
          <a:prstGeom prst="rect">
            <a:avLst/>
          </a:prstGeom>
          <a:noFill/>
        </p:spPr>
        <p:txBody>
          <a:bodyPr wrap="square" rtlCol="0">
            <a:spAutoFit/>
          </a:bodyPr>
          <a:lstStyle/>
          <a:p>
            <a:r>
              <a:rPr lang="en-US" dirty="0">
                <a:latin typeface="Century Gothic" pitchFamily="34" charset="0"/>
              </a:rPr>
              <a:t>Payload 	200 W</a:t>
            </a:r>
          </a:p>
        </p:txBody>
      </p:sp>
      <p:sp>
        <p:nvSpPr>
          <p:cNvPr id="19" name="TextBox 18"/>
          <p:cNvSpPr txBox="1"/>
          <p:nvPr/>
        </p:nvSpPr>
        <p:spPr>
          <a:xfrm>
            <a:off x="381000" y="2202418"/>
            <a:ext cx="2743200" cy="369332"/>
          </a:xfrm>
          <a:prstGeom prst="rect">
            <a:avLst/>
          </a:prstGeom>
          <a:noFill/>
        </p:spPr>
        <p:txBody>
          <a:bodyPr wrap="square" rtlCol="0">
            <a:spAutoFit/>
          </a:bodyPr>
          <a:lstStyle/>
          <a:p>
            <a:r>
              <a:rPr lang="en-US" dirty="0">
                <a:latin typeface="Century Gothic" pitchFamily="34" charset="0"/>
              </a:rPr>
              <a:t>propulsion	100 W</a:t>
            </a:r>
          </a:p>
        </p:txBody>
      </p:sp>
      <p:sp>
        <p:nvSpPr>
          <p:cNvPr id="20" name="TextBox 19"/>
          <p:cNvSpPr txBox="1"/>
          <p:nvPr/>
        </p:nvSpPr>
        <p:spPr>
          <a:xfrm>
            <a:off x="381000" y="1733550"/>
            <a:ext cx="2743200" cy="369332"/>
          </a:xfrm>
          <a:prstGeom prst="rect">
            <a:avLst/>
          </a:prstGeom>
          <a:noFill/>
        </p:spPr>
        <p:txBody>
          <a:bodyPr wrap="square" rtlCol="0">
            <a:spAutoFit/>
          </a:bodyPr>
          <a:lstStyle/>
          <a:p>
            <a:r>
              <a:rPr lang="en-US" dirty="0">
                <a:latin typeface="Century Gothic" pitchFamily="34" charset="0"/>
              </a:rPr>
              <a:t>AOCS		150 W</a:t>
            </a:r>
          </a:p>
        </p:txBody>
      </p:sp>
      <p:cxnSp>
        <p:nvCxnSpPr>
          <p:cNvPr id="51" name="Straight Connector 50"/>
          <p:cNvCxnSpPr/>
          <p:nvPr/>
        </p:nvCxnSpPr>
        <p:spPr>
          <a:xfrm>
            <a:off x="2286000" y="3521299"/>
            <a:ext cx="685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381000" y="3568116"/>
            <a:ext cx="2743200" cy="369332"/>
          </a:xfrm>
          <a:prstGeom prst="rect">
            <a:avLst/>
          </a:prstGeom>
          <a:noFill/>
        </p:spPr>
        <p:txBody>
          <a:bodyPr wrap="square" rtlCol="0">
            <a:spAutoFit/>
          </a:bodyPr>
          <a:lstStyle/>
          <a:p>
            <a:r>
              <a:rPr lang="en-US" dirty="0">
                <a:latin typeface="Century Gothic" pitchFamily="34" charset="0"/>
              </a:rPr>
              <a:t>TOTAL		550 W</a:t>
            </a:r>
          </a:p>
        </p:txBody>
      </p:sp>
      <p:cxnSp>
        <p:nvCxnSpPr>
          <p:cNvPr id="6" name="Straight Arrow Connector 5"/>
          <p:cNvCxnSpPr/>
          <p:nvPr/>
        </p:nvCxnSpPr>
        <p:spPr>
          <a:xfrm flipV="1">
            <a:off x="3124200" y="2354133"/>
            <a:ext cx="3657600" cy="52241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V="1">
            <a:off x="3124200" y="2876550"/>
            <a:ext cx="3276600" cy="413266"/>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9" idx="3"/>
          </p:cNvCxnSpPr>
          <p:nvPr/>
        </p:nvCxnSpPr>
        <p:spPr>
          <a:xfrm flipV="1">
            <a:off x="3124200" y="2321183"/>
            <a:ext cx="3048000" cy="65901"/>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20" idx="3"/>
          </p:cNvCxnSpPr>
          <p:nvPr/>
        </p:nvCxnSpPr>
        <p:spPr>
          <a:xfrm>
            <a:off x="3124200" y="1918216"/>
            <a:ext cx="3048000" cy="277684"/>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1818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51"/>
                                        </p:tgtEl>
                                        <p:attrNameLst>
                                          <p:attrName>style.visibility</p:attrName>
                                        </p:attrNameLst>
                                      </p:cBhvr>
                                      <p:to>
                                        <p:strVal val="visible"/>
                                      </p:to>
                                    </p:set>
                                    <p:animEffect transition="in" filter="fade">
                                      <p:cBhvr>
                                        <p:cTn id="24" dur="500"/>
                                        <p:tgtEl>
                                          <p:spTgt spid="5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8" grpId="0"/>
      <p:bldP spid="19" grpId="0"/>
      <p:bldP spid="20" grpId="0"/>
      <p:bldP spid="5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0" y="209550"/>
            <a:ext cx="3385056" cy="2265731"/>
          </a:xfrm>
          <a:prstGeom prst="rect">
            <a:avLst/>
          </a:prstGeom>
        </p:spPr>
      </p:pic>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20684" t="13123" r="8616" b="40136"/>
          <a:stretch/>
        </p:blipFill>
        <p:spPr>
          <a:xfrm>
            <a:off x="4038600" y="209550"/>
            <a:ext cx="4307525" cy="2265731"/>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2513622"/>
            <a:ext cx="3214048" cy="2563203"/>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410200" y="2569961"/>
            <a:ext cx="2023716" cy="2360159"/>
          </a:xfrm>
          <a:prstGeom prst="rect">
            <a:avLst/>
          </a:prstGeom>
        </p:spPr>
      </p:pic>
    </p:spTree>
    <p:extLst>
      <p:ext uri="{BB962C8B-B14F-4D97-AF65-F5344CB8AC3E}">
        <p14:creationId xmlns:p14="http://schemas.microsoft.com/office/powerpoint/2010/main" val="4136362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extBox 1"/>
              <p:cNvSpPr txBox="1"/>
              <p:nvPr/>
            </p:nvSpPr>
            <p:spPr>
              <a:xfrm>
                <a:off x="685800" y="514350"/>
                <a:ext cx="69166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a:rPr>
                            <m:t>𝑃</m:t>
                          </m:r>
                        </m:e>
                        <m:sub>
                          <m:r>
                            <a:rPr lang="en-US" b="0" i="1" smtClean="0">
                              <a:latin typeface="Cambria Math"/>
                            </a:rPr>
                            <m:t>𝐵𝑂𝐿</m:t>
                          </m:r>
                        </m:sub>
                      </m:sSub>
                    </m:oMath>
                  </m:oMathPara>
                </a14:m>
                <a:endParaRPr lang="en-US" dirty="0"/>
              </a:p>
            </p:txBody>
          </p:sp>
        </mc:Choice>
        <mc:Fallback xmlns="">
          <p:sp>
            <p:nvSpPr>
              <p:cNvPr id="2" name="TextBox 1"/>
              <p:cNvSpPr txBox="1">
                <a:spLocks noRot="1" noChangeAspect="1" noMove="1" noResize="1" noEditPoints="1" noAdjustHandles="1" noChangeArrowheads="1" noChangeShapeType="1" noTextEdit="1"/>
              </p:cNvSpPr>
              <p:nvPr/>
            </p:nvSpPr>
            <p:spPr>
              <a:xfrm>
                <a:off x="685800" y="514350"/>
                <a:ext cx="691664" cy="369332"/>
              </a:xfrm>
              <a:prstGeom prst="rect">
                <a:avLst/>
              </a:prstGeom>
              <a:blipFill rotWithShape="1">
                <a:blip r:embed="rId2"/>
                <a:stretch>
                  <a:fillRect/>
                </a:stretch>
              </a:blipFill>
            </p:spPr>
            <p:txBody>
              <a:bodyPr/>
              <a:lstStyle/>
              <a:p>
                <a:r>
                  <a:rPr lang="en-US">
                    <a:noFill/>
                  </a:rPr>
                  <a:t> </a:t>
                </a:r>
              </a:p>
            </p:txBody>
          </p:sp>
        </mc:Fallback>
      </mc:AlternateContent>
      <p:grpSp>
        <p:nvGrpSpPr>
          <p:cNvPr id="9" name="Group 8"/>
          <p:cNvGrpSpPr/>
          <p:nvPr/>
        </p:nvGrpSpPr>
        <p:grpSpPr>
          <a:xfrm>
            <a:off x="6858001" y="666750"/>
            <a:ext cx="1986337" cy="3930829"/>
            <a:chOff x="6858001" y="666750"/>
            <a:chExt cx="1986337" cy="3930829"/>
          </a:xfrm>
        </p:grpSpPr>
        <mc:AlternateContent xmlns:mc="http://schemas.openxmlformats.org/markup-compatibility/2006" xmlns:a14="http://schemas.microsoft.com/office/drawing/2010/main">
          <mc:Choice Requires="a14">
            <p:sp>
              <p:nvSpPr>
                <p:cNvPr id="8" name="TextBox 7"/>
                <p:cNvSpPr txBox="1"/>
                <p:nvPr/>
              </p:nvSpPr>
              <p:spPr>
                <a:xfrm>
                  <a:off x="7315200" y="666750"/>
                  <a:ext cx="685252"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a:rPr>
                              <m:t>𝑃</m:t>
                            </m:r>
                          </m:e>
                          <m:sub>
                            <m:r>
                              <a:rPr lang="en-US" b="0" i="1" smtClean="0">
                                <a:latin typeface="Cambria Math"/>
                              </a:rPr>
                              <m:t>𝐸𝑂𝐿</m:t>
                            </m:r>
                          </m:sub>
                        </m:sSub>
                      </m:oMath>
                    </m:oMathPara>
                  </a14:m>
                  <a:endParaRPr lang="en-US" dirty="0"/>
                </a:p>
              </p:txBody>
            </p:sp>
          </mc:Choice>
          <mc:Fallback xmlns="">
            <p:sp>
              <p:nvSpPr>
                <p:cNvPr id="8" name="TextBox 7"/>
                <p:cNvSpPr txBox="1">
                  <a:spLocks noRot="1" noChangeAspect="1" noMove="1" noResize="1" noEditPoints="1" noAdjustHandles="1" noChangeArrowheads="1" noChangeShapeType="1" noTextEdit="1"/>
                </p:cNvSpPr>
                <p:nvPr/>
              </p:nvSpPr>
              <p:spPr>
                <a:xfrm>
                  <a:off x="7315200" y="666750"/>
                  <a:ext cx="685252" cy="369332"/>
                </a:xfrm>
                <a:prstGeom prst="rect">
                  <a:avLst/>
                </a:prstGeom>
                <a:blipFill rotWithShape="1">
                  <a:blip r:embed="rId3"/>
                  <a:stretch>
                    <a:fillRect/>
                  </a:stretch>
                </a:blipFill>
              </p:spPr>
              <p:txBody>
                <a:bodyPr/>
                <a:lstStyle/>
                <a:p>
                  <a:r>
                    <a:rPr lang="en-US">
                      <a:noFill/>
                    </a:rPr>
                    <a:t> </a:t>
                  </a:r>
                </a:p>
              </p:txBody>
            </p:sp>
          </mc:Fallback>
        </mc:AlternateContent>
        <p:pic>
          <p:nvPicPr>
            <p:cNvPr id="3" name="Picture 2"/>
            <p:cNvPicPr>
              <a:picLocks noChangeAspect="1"/>
            </p:cNvPicPr>
            <p:nvPr/>
          </p:nvPicPr>
          <p:blipFill rotWithShape="1">
            <a:blip r:embed="rId4" cstate="print">
              <a:extLst>
                <a:ext uri="{28A0092B-C50C-407E-A947-70E740481C1C}">
                  <a14:useLocalDpi xmlns:a14="http://schemas.microsoft.com/office/drawing/2010/main" val="0"/>
                </a:ext>
              </a:extLst>
            </a:blip>
            <a:srcRect l="6570" t="14335" r="39309" b="45683"/>
            <a:stretch/>
          </p:blipFill>
          <p:spPr>
            <a:xfrm rot="16200000">
              <a:off x="6058622" y="1811862"/>
              <a:ext cx="3585096" cy="1986337"/>
            </a:xfrm>
            <a:prstGeom prst="rect">
              <a:avLst/>
            </a:prstGeom>
          </p:spPr>
        </p:pic>
      </p:grpSp>
      <p:pic>
        <p:nvPicPr>
          <p:cNvPr id="4" name="Picture 3"/>
          <p:cNvPicPr>
            <a:picLocks noChangeAspect="1"/>
          </p:cNvPicPr>
          <p:nvPr/>
        </p:nvPicPr>
        <p:blipFill rotWithShape="1">
          <a:blip r:embed="rId5" cstate="print">
            <a:extLst>
              <a:ext uri="{28A0092B-C50C-407E-A947-70E740481C1C}">
                <a14:useLocalDpi xmlns:a14="http://schemas.microsoft.com/office/drawing/2010/main" val="0"/>
              </a:ext>
            </a:extLst>
          </a:blip>
          <a:srcRect l="7014" t="53218" r="39553" b="8712"/>
          <a:stretch/>
        </p:blipFill>
        <p:spPr>
          <a:xfrm rot="5400000">
            <a:off x="-177421" y="1899302"/>
            <a:ext cx="3664423" cy="1937982"/>
          </a:xfrm>
          <a:prstGeom prst="rect">
            <a:avLst/>
          </a:prstGeom>
        </p:spPr>
      </p:pic>
      <p:grpSp>
        <p:nvGrpSpPr>
          <p:cNvPr id="11" name="Group 10"/>
          <p:cNvGrpSpPr/>
          <p:nvPr/>
        </p:nvGrpSpPr>
        <p:grpSpPr>
          <a:xfrm>
            <a:off x="3276600" y="2343150"/>
            <a:ext cx="2895600" cy="1066800"/>
            <a:chOff x="3276600" y="2343150"/>
            <a:chExt cx="2895600" cy="1066800"/>
          </a:xfrm>
        </p:grpSpPr>
        <p:sp>
          <p:nvSpPr>
            <p:cNvPr id="6" name="Right Arrow 5"/>
            <p:cNvSpPr/>
            <p:nvPr/>
          </p:nvSpPr>
          <p:spPr>
            <a:xfrm>
              <a:off x="3276600" y="2571750"/>
              <a:ext cx="2895600" cy="838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3886200" y="2343150"/>
              <a:ext cx="1294585" cy="369332"/>
            </a:xfrm>
            <a:prstGeom prst="rect">
              <a:avLst/>
            </a:prstGeom>
            <a:noFill/>
          </p:spPr>
          <p:txBody>
            <a:bodyPr wrap="none" rtlCol="0">
              <a:spAutoFit/>
            </a:bodyPr>
            <a:lstStyle/>
            <a:p>
              <a:r>
                <a:rPr lang="en-US" dirty="0"/>
                <a:t>Mission Life</a:t>
              </a:r>
            </a:p>
          </p:txBody>
        </p:sp>
      </p:grpSp>
    </p:spTree>
    <p:extLst>
      <p:ext uri="{BB962C8B-B14F-4D97-AF65-F5344CB8AC3E}">
        <p14:creationId xmlns:p14="http://schemas.microsoft.com/office/powerpoint/2010/main" val="1977326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600000">
            <a:off x="4332208" y="503158"/>
            <a:ext cx="4133334" cy="4133334"/>
          </a:xfrm>
          <a:prstGeom prst="rect">
            <a:avLst/>
          </a:prstGeom>
        </p:spPr>
      </p:pic>
    </p:spTree>
    <p:extLst>
      <p:ext uri="{BB962C8B-B14F-4D97-AF65-F5344CB8AC3E}">
        <p14:creationId xmlns:p14="http://schemas.microsoft.com/office/powerpoint/2010/main" val="570473429"/>
      </p:ext>
    </p:extLst>
  </p:cSld>
  <p:clrMapOvr>
    <a:masterClrMapping/>
  </p:clrMapOvr>
  <mc:AlternateContent xmlns:mc="http://schemas.openxmlformats.org/markup-compatibility/2006" xmlns:p14="http://schemas.microsoft.com/office/powerpoint/2010/main">
    <mc:Choice Requires="p14">
      <p:transition spd="med" p14:dur="700" advClick="0" advTm="1000">
        <p:fade/>
      </p:transition>
    </mc:Choice>
    <mc:Fallback xmlns="">
      <p:transition spd="med"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1000" fill="hold"/>
                                        <p:tgtEl>
                                          <p:spTgt spid="2"/>
                                        </p:tgtEl>
                                      </p:cBhvr>
                                      <p:by x="20000" y="20000"/>
                                    </p:animScale>
                                  </p:childTnLst>
                                </p:cTn>
                              </p:par>
                              <p:par>
                                <p:cTn id="7" presetID="8" presetClass="emph" presetSubtype="0" fill="hold" nodeType="withEffect">
                                  <p:stCondLst>
                                    <p:cond delay="0"/>
                                  </p:stCondLst>
                                  <p:childTnLst>
                                    <p:animRot by="4800000">
                                      <p:cBhvr>
                                        <p:cTn id="8" dur="10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holtz.org/Library/Images/Natural%20Science/Astronomy/Earth/Living%20Earth%20N%20pol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404533" y="1404283"/>
            <a:ext cx="2334934" cy="233493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5983796" y="2149329"/>
            <a:ext cx="827909" cy="827909"/>
          </a:xfrm>
          <a:prstGeom prst="rect">
            <a:avLst/>
          </a:prstGeom>
        </p:spPr>
      </p:pic>
      <p:sp>
        <p:nvSpPr>
          <p:cNvPr id="4" name="Rectangle 3"/>
          <p:cNvSpPr/>
          <p:nvPr/>
        </p:nvSpPr>
        <p:spPr>
          <a:xfrm>
            <a:off x="4572000" y="1404283"/>
            <a:ext cx="4572000" cy="2334934"/>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ight Arrow 2"/>
          <p:cNvSpPr/>
          <p:nvPr/>
        </p:nvSpPr>
        <p:spPr>
          <a:xfrm>
            <a:off x="6693905" y="4584255"/>
            <a:ext cx="767848" cy="325631"/>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p:cNvSpPr/>
          <p:nvPr/>
        </p:nvSpPr>
        <p:spPr>
          <a:xfrm rot="16200000">
            <a:off x="7790278" y="3353448"/>
            <a:ext cx="866953" cy="325631"/>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7312580" y="2343150"/>
            <a:ext cx="1822953" cy="632925"/>
          </a:xfrm>
          <a:prstGeom prst="rect">
            <a:avLst/>
          </a:prstGeom>
          <a:gradFill>
            <a:gsLst>
              <a:gs pos="0">
                <a:schemeClr val="bg1">
                  <a:lumMod val="25000"/>
                </a:schemeClr>
              </a:gs>
              <a:gs pos="50000">
                <a:schemeClr val="bg1">
                  <a:lumMod val="65000"/>
                </a:schemeClr>
              </a:gs>
              <a:gs pos="100000">
                <a:schemeClr val="bg1">
                  <a:lumMod val="39000"/>
                </a:schemeClr>
              </a:gs>
            </a:gsLst>
            <a:lin ang="18900000" scaled="1"/>
          </a:gradFill>
          <a:ln>
            <a:noFill/>
          </a:ln>
          <a:scene3d>
            <a:camera prst="orthographicFront"/>
            <a:lightRig rig="threePt" dir="t"/>
          </a:scene3d>
          <a:sp3d>
            <a:bevelT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gradFill>
                  <a:gsLst>
                    <a:gs pos="0">
                      <a:schemeClr val="bg1">
                        <a:lumMod val="69000"/>
                      </a:schemeClr>
                    </a:gs>
                    <a:gs pos="50000">
                      <a:schemeClr val="bg1">
                        <a:lumMod val="84000"/>
                        <a:lumOff val="16000"/>
                      </a:schemeClr>
                    </a:gs>
                    <a:gs pos="100000">
                      <a:schemeClr val="bg1">
                        <a:lumMod val="42000"/>
                      </a:schemeClr>
                    </a:gs>
                  </a:gsLst>
                  <a:lin ang="18900000" scaled="1"/>
                </a:gradFill>
                <a:latin typeface="Century Gothic" pitchFamily="34" charset="0"/>
              </a:rPr>
              <a:t>subsystems + payload</a:t>
            </a:r>
          </a:p>
        </p:txBody>
      </p:sp>
      <p:sp>
        <p:nvSpPr>
          <p:cNvPr id="23" name="Right Arrow 22"/>
          <p:cNvSpPr/>
          <p:nvPr/>
        </p:nvSpPr>
        <p:spPr>
          <a:xfrm rot="16200000">
            <a:off x="7790277" y="3353448"/>
            <a:ext cx="866953" cy="325631"/>
          </a:xfrm>
          <a:prstGeom prst="right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ight Arrow 25"/>
          <p:cNvSpPr/>
          <p:nvPr/>
        </p:nvSpPr>
        <p:spPr>
          <a:xfrm rot="18694751">
            <a:off x="5787275" y="3618822"/>
            <a:ext cx="1845387" cy="325631"/>
          </a:xfrm>
          <a:prstGeom prst="rightArrow">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p:nvPr/>
        </p:nvGrpSpPr>
        <p:grpSpPr>
          <a:xfrm>
            <a:off x="6547154" y="2858946"/>
            <a:ext cx="914599" cy="2050940"/>
            <a:chOff x="6547154" y="2858946"/>
            <a:chExt cx="914599" cy="2050940"/>
          </a:xfrm>
        </p:grpSpPr>
        <p:sp>
          <p:nvSpPr>
            <p:cNvPr id="22" name="Right Arrow 21"/>
            <p:cNvSpPr/>
            <p:nvPr/>
          </p:nvSpPr>
          <p:spPr>
            <a:xfrm>
              <a:off x="6674935" y="4584255"/>
              <a:ext cx="786818" cy="325631"/>
            </a:xfrm>
            <a:prstGeom prst="right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p:cNvSpPr/>
            <p:nvPr/>
          </p:nvSpPr>
          <p:spPr>
            <a:xfrm rot="18694751">
              <a:off x="5787276" y="3618824"/>
              <a:ext cx="1845388" cy="325631"/>
            </a:xfrm>
            <a:prstGeom prst="right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a:grpSpLocks noChangeAspect="1"/>
          </p:cNvGrpSpPr>
          <p:nvPr/>
        </p:nvGrpSpPr>
        <p:grpSpPr>
          <a:xfrm flipV="1">
            <a:off x="3962400" y="4405632"/>
            <a:ext cx="2731505" cy="682876"/>
            <a:chOff x="914400" y="1657350"/>
            <a:chExt cx="7315200" cy="1828800"/>
          </a:xfrm>
        </p:grpSpPr>
        <p:sp>
          <p:nvSpPr>
            <p:cNvPr id="12" name="Rectangle 11"/>
            <p:cNvSpPr/>
            <p:nvPr/>
          </p:nvSpPr>
          <p:spPr>
            <a:xfrm>
              <a:off x="914400" y="1657350"/>
              <a:ext cx="7315200" cy="1828800"/>
            </a:xfrm>
            <a:prstGeom prst="rect">
              <a:avLst/>
            </a:prstGeom>
            <a:gradFill flip="none" rotWithShape="1">
              <a:gsLst>
                <a:gs pos="0">
                  <a:schemeClr val="bg1">
                    <a:lumMod val="50000"/>
                  </a:schemeClr>
                </a:gs>
                <a:gs pos="50000">
                  <a:schemeClr val="bg1">
                    <a:lumMod val="85000"/>
                  </a:schemeClr>
                </a:gs>
                <a:gs pos="100000">
                  <a:schemeClr val="bg1">
                    <a:lumMod val="50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65201" y="1723388"/>
              <a:ext cx="1737360" cy="82296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65201" y="2595457"/>
              <a:ext cx="1737360" cy="82296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2788923" y="1723388"/>
              <a:ext cx="1737360" cy="82296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2788923" y="2595457"/>
              <a:ext cx="1737360" cy="82296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4617716" y="1723388"/>
              <a:ext cx="1737360" cy="82296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4617716" y="2595457"/>
              <a:ext cx="1737360" cy="82296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6441438" y="1723388"/>
              <a:ext cx="1737360" cy="82296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6441438" y="2595457"/>
              <a:ext cx="1737360" cy="82296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9"/>
          <p:cNvSpPr>
            <a:spLocks noChangeArrowheads="1"/>
          </p:cNvSpPr>
          <p:nvPr/>
        </p:nvSpPr>
        <p:spPr bwMode="auto">
          <a:xfrm>
            <a:off x="7842753" y="3949741"/>
            <a:ext cx="762000" cy="1143000"/>
          </a:xfrm>
          <a:prstGeom prst="rect">
            <a:avLst/>
          </a:prstGeom>
          <a:gradFill rotWithShape="1">
            <a:gsLst>
              <a:gs pos="0">
                <a:srgbClr val="FF0000">
                  <a:gamma/>
                  <a:shade val="46275"/>
                  <a:invGamma/>
                  <a:lumMod val="0"/>
                </a:srgbClr>
              </a:gs>
              <a:gs pos="50000">
                <a:srgbClr val="FF0000">
                  <a:alpha val="50000"/>
                </a:srgbClr>
              </a:gs>
              <a:gs pos="100000">
                <a:srgbClr val="FF0000">
                  <a:gamma/>
                  <a:shade val="46275"/>
                  <a:invGamma/>
                  <a:lumMod val="0"/>
                </a:srgbClr>
              </a:gs>
            </a:gsLst>
            <a:lin ang="0" scaled="1"/>
          </a:gradFill>
          <a:ln>
            <a:noFill/>
          </a:ln>
          <a:effectLst/>
          <a:extLst/>
        </p:spPr>
        <p:txBody>
          <a:bodyPr wrap="none" anchor="ctr"/>
          <a:lstStyle/>
          <a:p>
            <a:endParaRPr lang="en-US"/>
          </a:p>
        </p:txBody>
      </p:sp>
      <p:sp>
        <p:nvSpPr>
          <p:cNvPr id="8" name="Rectangle 10"/>
          <p:cNvSpPr>
            <a:spLocks noChangeArrowheads="1"/>
          </p:cNvSpPr>
          <p:nvPr/>
        </p:nvSpPr>
        <p:spPr bwMode="auto">
          <a:xfrm>
            <a:off x="8147856" y="3873541"/>
            <a:ext cx="152400" cy="76200"/>
          </a:xfrm>
          <a:prstGeom prst="rect">
            <a:avLst/>
          </a:prstGeom>
          <a:gradFill rotWithShape="1">
            <a:gsLst>
              <a:gs pos="0">
                <a:srgbClr val="FFFFFF">
                  <a:gamma/>
                  <a:shade val="34902"/>
                  <a:invGamma/>
                </a:srgbClr>
              </a:gs>
              <a:gs pos="50000">
                <a:srgbClr val="FFFFFF"/>
              </a:gs>
              <a:gs pos="100000">
                <a:srgbClr val="FFFFFF">
                  <a:gamma/>
                  <a:shade val="34902"/>
                  <a:invGamma/>
                </a:srgbClr>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11"/>
          <p:cNvSpPr>
            <a:spLocks noChangeArrowheads="1"/>
          </p:cNvSpPr>
          <p:nvPr/>
        </p:nvSpPr>
        <p:spPr bwMode="auto">
          <a:xfrm>
            <a:off x="7842753" y="3949741"/>
            <a:ext cx="762000" cy="1143000"/>
          </a:xfrm>
          <a:prstGeom prst="rect">
            <a:avLst/>
          </a:prstGeom>
          <a:gradFill rotWithShape="1">
            <a:gsLst>
              <a:gs pos="0">
                <a:srgbClr val="00FF00">
                  <a:gamma/>
                  <a:shade val="46275"/>
                  <a:invGamma/>
                  <a:lumMod val="0"/>
                </a:srgbClr>
              </a:gs>
              <a:gs pos="50000">
                <a:srgbClr val="00FF00">
                  <a:alpha val="89999"/>
                </a:srgbClr>
              </a:gs>
              <a:gs pos="100000">
                <a:srgbClr val="00FF00">
                  <a:gamma/>
                  <a:shade val="46275"/>
                  <a:invGamma/>
                  <a:lumMod val="0"/>
                </a:srgbClr>
              </a:gs>
            </a:gsLst>
            <a:lin ang="0" scaled="1"/>
          </a:gradFill>
          <a:ln>
            <a:noFill/>
          </a:ln>
          <a:effectLst/>
          <a:extLst/>
        </p:spPr>
        <p:txBody>
          <a:bodyPr wrap="none" anchor="ctr"/>
          <a:lstStyle/>
          <a:p>
            <a:endParaRPr lang="en-US"/>
          </a:p>
        </p:txBody>
      </p:sp>
      <p:sp>
        <p:nvSpPr>
          <p:cNvPr id="10" name="Text Box 14"/>
          <p:cNvSpPr txBox="1">
            <a:spLocks noChangeArrowheads="1"/>
          </p:cNvSpPr>
          <p:nvPr/>
        </p:nvSpPr>
        <p:spPr bwMode="auto">
          <a:xfrm>
            <a:off x="7842753" y="4832676"/>
            <a:ext cx="76200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spcBef>
                <a:spcPct val="50000"/>
              </a:spcBef>
            </a:pPr>
            <a:r>
              <a:rPr lang="en-US" sz="1200" dirty="0">
                <a:gradFill>
                  <a:gsLst>
                    <a:gs pos="49600">
                      <a:srgbClr val="92D050">
                        <a:lumMod val="68000"/>
                      </a:srgbClr>
                    </a:gs>
                    <a:gs pos="0">
                      <a:srgbClr val="00FF00">
                        <a:lumMod val="41000"/>
                      </a:srgbClr>
                    </a:gs>
                    <a:gs pos="100000">
                      <a:srgbClr val="00FF00">
                        <a:alpha val="20000"/>
                        <a:lumMod val="0"/>
                      </a:srgbClr>
                    </a:gs>
                  </a:gsLst>
                  <a:lin ang="0" scaled="1"/>
                </a:gradFill>
                <a:latin typeface="Century Gothic" pitchFamily="34" charset="0"/>
              </a:rPr>
              <a:t>battery</a:t>
            </a:r>
          </a:p>
        </p:txBody>
      </p:sp>
    </p:spTree>
    <p:extLst>
      <p:ext uri="{BB962C8B-B14F-4D97-AF65-F5344CB8AC3E}">
        <p14:creationId xmlns:p14="http://schemas.microsoft.com/office/powerpoint/2010/main" val="2544194165"/>
      </p:ext>
    </p:extLst>
  </p:cSld>
  <p:clrMapOvr>
    <a:masterClrMapping/>
  </p:clrMapOvr>
  <mc:AlternateContent xmlns:mc="http://schemas.openxmlformats.org/markup-compatibility/2006" xmlns:p14="http://schemas.microsoft.com/office/powerpoint/2010/main">
    <mc:Choice Requires="p14">
      <p:transition p14:dur="0" advClick="0" advTm="40000"/>
    </mc:Choice>
    <mc:Fallback xmlns="">
      <p:transition advClick="0" advTm="4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10800000">
                                      <p:cBhvr>
                                        <p:cTn id="6" dur="40000" fill="hold"/>
                                        <p:tgtEl>
                                          <p:spTgt spid="1026"/>
                                        </p:tgtEl>
                                        <p:attrNameLst>
                                          <p:attrName>r</p:attrName>
                                        </p:attrNameLst>
                                      </p:cBhvr>
                                    </p:animRot>
                                  </p:childTnLst>
                                </p:cTn>
                              </p:par>
                              <p:par>
                                <p:cTn id="7" presetID="1" presetClass="path" presetSubtype="0" repeatCount="4000" fill="hold" nodeType="withEffect">
                                  <p:stCondLst>
                                    <p:cond delay="0"/>
                                  </p:stCondLst>
                                  <p:childTnLst>
                                    <p:animMotion origin="layout" path="M 4.44444E-6 -7.5239E-7 C 4.44444E-6 0.19612 -0.08993 0.35584 -0.19983 0.35584 C -0.31042 0.35584 -0.39966 0.19612 -0.39966 -7.5239E-7 C -0.39966 -0.19581 -0.31042 -0.35492 -0.19983 -0.35492 C -0.08993 -0.35492 4.44444E-6 -0.19581 4.44444E-6 -7.5239E-7 Z " pathEditMode="relative" rAng="5400000" ptsTypes="fffff">
                                      <p:cBhvr>
                                        <p:cTn id="8" dur="10000" spd="-100000" fill="hold"/>
                                        <p:tgtEl>
                                          <p:spTgt spid="2"/>
                                        </p:tgtEl>
                                        <p:attrNameLst>
                                          <p:attrName>ppt_x</p:attrName>
                                          <p:attrName>ppt_y</p:attrName>
                                        </p:attrNameLst>
                                      </p:cBhvr>
                                      <p:rCtr x="-19983" y="31"/>
                                    </p:animMotion>
                                  </p:childTnLst>
                                </p:cTn>
                              </p:par>
                              <p:par>
                                <p:cTn id="9" presetID="8" presetClass="emph" presetSubtype="0" repeatCount="4000" fill="hold" nodeType="withEffect">
                                  <p:stCondLst>
                                    <p:cond delay="0"/>
                                  </p:stCondLst>
                                  <p:childTnLst>
                                    <p:animRot by="-21600000">
                                      <p:cBhvr>
                                        <p:cTn id="10" dur="10000" fill="hold"/>
                                        <p:tgtEl>
                                          <p:spTgt spid="2"/>
                                        </p:tgtEl>
                                        <p:attrNameLst>
                                          <p:attrName>r</p:attrName>
                                        </p:attrNameLst>
                                      </p:cBhvr>
                                    </p:animRot>
                                  </p:childTnLst>
                                </p:cTn>
                              </p:par>
                              <p:par>
                                <p:cTn id="11" presetID="10" presetClass="entr" presetSubtype="0" fill="hold" grpId="0" nodeType="withEffect">
                                  <p:stCondLst>
                                    <p:cond delay="60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childTnLst>
                                </p:cTn>
                              </p:par>
                              <p:par>
                                <p:cTn id="14" presetID="10" presetClass="entr" presetSubtype="0" fill="hold" nodeType="withEffect">
                                  <p:stCondLst>
                                    <p:cond delay="60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60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childTnLst>
                                </p:cTn>
                              </p:par>
                              <p:par>
                                <p:cTn id="20" presetID="10" presetClass="entr" presetSubtype="0" fill="hold" nodeType="withEffect">
                                  <p:stCondLst>
                                    <p:cond delay="600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childTnLst>
                                </p:cTn>
                              </p:par>
                              <p:par>
                                <p:cTn id="23" presetID="10" presetClass="entr" presetSubtype="0" fill="hold" grpId="0" nodeType="withEffect">
                                  <p:stCondLst>
                                    <p:cond delay="600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1000"/>
                                        <p:tgtEl>
                                          <p:spTgt spid="3"/>
                                        </p:tgtEl>
                                      </p:cBhvr>
                                    </p:animEffect>
                                  </p:childTnLst>
                                </p:cTn>
                              </p:par>
                              <p:par>
                                <p:cTn id="26" presetID="10" presetClass="entr" presetSubtype="0" fill="hold" grpId="0" nodeType="withEffect">
                                  <p:stCondLst>
                                    <p:cond delay="600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1000"/>
                                        <p:tgtEl>
                                          <p:spTgt spid="21"/>
                                        </p:tgtEl>
                                      </p:cBhvr>
                                    </p:animEffect>
                                  </p:childTnLst>
                                </p:cTn>
                              </p:par>
                              <p:par>
                                <p:cTn id="29" presetID="10" presetClass="entr" presetSubtype="0" fill="hold" grpId="0" nodeType="withEffect">
                                  <p:stCondLst>
                                    <p:cond delay="600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000"/>
                                        <p:tgtEl>
                                          <p:spTgt spid="5"/>
                                        </p:tgtEl>
                                      </p:cBhvr>
                                    </p:animEffect>
                                  </p:childTnLst>
                                </p:cTn>
                              </p:par>
                              <p:par>
                                <p:cTn id="32" presetID="10" presetClass="entr" presetSubtype="0" fill="hold" grpId="0" nodeType="withEffect">
                                  <p:stCondLst>
                                    <p:cond delay="600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1000"/>
                                        <p:tgtEl>
                                          <p:spTgt spid="8"/>
                                        </p:tgtEl>
                                      </p:cBhvr>
                                    </p:animEffect>
                                  </p:childTnLst>
                                </p:cTn>
                              </p:par>
                              <p:par>
                                <p:cTn id="35" presetID="10" presetClass="entr" presetSubtype="0" fill="hold" grpId="0" nodeType="withEffect">
                                  <p:stCondLst>
                                    <p:cond delay="600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childTnLst>
                                </p:cTn>
                              </p:par>
                              <p:par>
                                <p:cTn id="38" presetID="10" presetClass="entr" presetSubtype="0" fill="hold" grpId="0" nodeType="withEffect">
                                  <p:stCondLst>
                                    <p:cond delay="600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1000"/>
                                        <p:tgtEl>
                                          <p:spTgt spid="10"/>
                                        </p:tgtEl>
                                      </p:cBhvr>
                                    </p:animEffect>
                                  </p:childTnLst>
                                </p:cTn>
                              </p:par>
                              <p:par>
                                <p:cTn id="41" presetID="42" presetClass="path" presetSubtype="0" fill="hold" grpId="1" nodeType="withEffect">
                                  <p:stCondLst>
                                    <p:cond delay="8500"/>
                                  </p:stCondLst>
                                  <p:childTnLst>
                                    <p:animMotion origin="layout" path="M 3.33333E-6 -5.34351E-7 L 3.33333E-6 0.04997 " pathEditMode="relative" rAng="0" ptsTypes="AA">
                                      <p:cBhvr>
                                        <p:cTn id="42" dur="2500" fill="hold"/>
                                        <p:tgtEl>
                                          <p:spTgt spid="9"/>
                                        </p:tgtEl>
                                        <p:attrNameLst>
                                          <p:attrName>ppt_x</p:attrName>
                                          <p:attrName>ppt_y</p:attrName>
                                        </p:attrNameLst>
                                      </p:cBhvr>
                                      <p:rCtr x="0" y="2498"/>
                                    </p:animMotion>
                                  </p:childTnLst>
                                </p:cTn>
                              </p:par>
                              <p:par>
                                <p:cTn id="43" presetID="10" presetClass="exit" presetSubtype="0" fill="hold" nodeType="withEffect">
                                  <p:stCondLst>
                                    <p:cond delay="8500"/>
                                  </p:stCondLst>
                                  <p:childTnLst>
                                    <p:animEffect transition="out" filter="fade">
                                      <p:cBhvr>
                                        <p:cTn id="44" dur="500"/>
                                        <p:tgtEl>
                                          <p:spTgt spid="6"/>
                                        </p:tgtEl>
                                      </p:cBhvr>
                                    </p:animEffect>
                                    <p:set>
                                      <p:cBhvr>
                                        <p:cTn id="45" dur="1" fill="hold">
                                          <p:stCondLst>
                                            <p:cond delay="499"/>
                                          </p:stCondLst>
                                        </p:cTn>
                                        <p:tgtEl>
                                          <p:spTgt spid="6"/>
                                        </p:tgtEl>
                                        <p:attrNameLst>
                                          <p:attrName>style.visibility</p:attrName>
                                        </p:attrNameLst>
                                      </p:cBhvr>
                                      <p:to>
                                        <p:strVal val="hidden"/>
                                      </p:to>
                                    </p:set>
                                  </p:childTnLst>
                                </p:cTn>
                              </p:par>
                              <p:par>
                                <p:cTn id="46" presetID="10" presetClass="entr" presetSubtype="0" fill="hold" grpId="0" nodeType="withEffect">
                                  <p:stCondLst>
                                    <p:cond delay="850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par>
                                <p:cTn id="49" presetID="64" presetClass="path" presetSubtype="0" fill="hold" grpId="2" nodeType="withEffect">
                                  <p:stCondLst>
                                    <p:cond delay="11000"/>
                                  </p:stCondLst>
                                  <p:childTnLst>
                                    <p:animMotion origin="layout" path="M 3.33333E-6 0.05 L 3.33333E-6 3.33333E-6 " pathEditMode="relative" rAng="0" ptsTypes="AA">
                                      <p:cBhvr>
                                        <p:cTn id="50" dur="7500" fill="hold"/>
                                        <p:tgtEl>
                                          <p:spTgt spid="9"/>
                                        </p:tgtEl>
                                        <p:attrNameLst>
                                          <p:attrName>ppt_x</p:attrName>
                                          <p:attrName>ppt_y</p:attrName>
                                        </p:attrNameLst>
                                      </p:cBhvr>
                                      <p:rCtr x="0" y="-2500"/>
                                    </p:animMotion>
                                  </p:childTnLst>
                                </p:cTn>
                              </p:par>
                              <p:par>
                                <p:cTn id="51" presetID="10" presetClass="entr" presetSubtype="0" fill="hold" nodeType="withEffect">
                                  <p:stCondLst>
                                    <p:cond delay="11000"/>
                                  </p:stCondLst>
                                  <p:childTnLst>
                                    <p:set>
                                      <p:cBhvr>
                                        <p:cTn id="52" dur="1" fill="hold">
                                          <p:stCondLst>
                                            <p:cond delay="0"/>
                                          </p:stCondLst>
                                        </p:cTn>
                                        <p:tgtEl>
                                          <p:spTgt spid="6"/>
                                        </p:tgtEl>
                                        <p:attrNameLst>
                                          <p:attrName>style.visibility</p:attrName>
                                        </p:attrNameLst>
                                      </p:cBhvr>
                                      <p:to>
                                        <p:strVal val="visible"/>
                                      </p:to>
                                    </p:set>
                                    <p:animEffect transition="in" filter="fade">
                                      <p:cBhvr>
                                        <p:cTn id="53" dur="500"/>
                                        <p:tgtEl>
                                          <p:spTgt spid="6"/>
                                        </p:tgtEl>
                                      </p:cBhvr>
                                    </p:animEffect>
                                  </p:childTnLst>
                                </p:cTn>
                              </p:par>
                              <p:par>
                                <p:cTn id="54" presetID="10" presetClass="exit" presetSubtype="0" fill="hold" grpId="1" nodeType="withEffect">
                                  <p:stCondLst>
                                    <p:cond delay="11000"/>
                                  </p:stCondLst>
                                  <p:childTnLst>
                                    <p:animEffect transition="out" filter="fade">
                                      <p:cBhvr>
                                        <p:cTn id="55" dur="500"/>
                                        <p:tgtEl>
                                          <p:spTgt spid="23"/>
                                        </p:tgtEl>
                                      </p:cBhvr>
                                    </p:animEffect>
                                    <p:set>
                                      <p:cBhvr>
                                        <p:cTn id="56" dur="1" fill="hold">
                                          <p:stCondLst>
                                            <p:cond delay="499"/>
                                          </p:stCondLst>
                                        </p:cTn>
                                        <p:tgtEl>
                                          <p:spTgt spid="23"/>
                                        </p:tgtEl>
                                        <p:attrNameLst>
                                          <p:attrName>style.visibility</p:attrName>
                                        </p:attrNameLst>
                                      </p:cBhvr>
                                      <p:to>
                                        <p:strVal val="hidden"/>
                                      </p:to>
                                    </p:set>
                                  </p:childTnLst>
                                </p:cTn>
                              </p:par>
                              <p:par>
                                <p:cTn id="57" presetID="42" presetClass="path" presetSubtype="0" fill="hold" grpId="3" nodeType="withEffect">
                                  <p:stCondLst>
                                    <p:cond delay="18500"/>
                                  </p:stCondLst>
                                  <p:childTnLst>
                                    <p:animMotion origin="layout" path="M 3.33333E-6 3.33333E-6 L 3.33333E-6 0.05 " pathEditMode="relative" rAng="0" ptsTypes="AA">
                                      <p:cBhvr>
                                        <p:cTn id="58" dur="2500" fill="hold"/>
                                        <p:tgtEl>
                                          <p:spTgt spid="9"/>
                                        </p:tgtEl>
                                        <p:attrNameLst>
                                          <p:attrName>ppt_x</p:attrName>
                                          <p:attrName>ppt_y</p:attrName>
                                        </p:attrNameLst>
                                      </p:cBhvr>
                                      <p:rCtr x="0" y="2500"/>
                                    </p:animMotion>
                                  </p:childTnLst>
                                </p:cTn>
                              </p:par>
                              <p:par>
                                <p:cTn id="59" presetID="10" presetClass="exit" presetSubtype="0" fill="hold" nodeType="withEffect">
                                  <p:stCondLst>
                                    <p:cond delay="18500"/>
                                  </p:stCondLst>
                                  <p:childTnLst>
                                    <p:animEffect transition="out" filter="fade">
                                      <p:cBhvr>
                                        <p:cTn id="60" dur="500"/>
                                        <p:tgtEl>
                                          <p:spTgt spid="6"/>
                                        </p:tgtEl>
                                      </p:cBhvr>
                                    </p:animEffect>
                                    <p:set>
                                      <p:cBhvr>
                                        <p:cTn id="61" dur="1" fill="hold">
                                          <p:stCondLst>
                                            <p:cond delay="499"/>
                                          </p:stCondLst>
                                        </p:cTn>
                                        <p:tgtEl>
                                          <p:spTgt spid="6"/>
                                        </p:tgtEl>
                                        <p:attrNameLst>
                                          <p:attrName>style.visibility</p:attrName>
                                        </p:attrNameLst>
                                      </p:cBhvr>
                                      <p:to>
                                        <p:strVal val="hidden"/>
                                      </p:to>
                                    </p:set>
                                  </p:childTnLst>
                                </p:cTn>
                              </p:par>
                              <p:par>
                                <p:cTn id="62" presetID="10" presetClass="entr" presetSubtype="0" fill="hold" grpId="2" nodeType="withEffect">
                                  <p:stCondLst>
                                    <p:cond delay="1850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500"/>
                                        <p:tgtEl>
                                          <p:spTgt spid="23"/>
                                        </p:tgtEl>
                                      </p:cBhvr>
                                    </p:animEffect>
                                  </p:childTnLst>
                                </p:cTn>
                              </p:par>
                              <p:par>
                                <p:cTn id="65" presetID="64" presetClass="path" presetSubtype="0" fill="hold" grpId="4" nodeType="withEffect">
                                  <p:stCondLst>
                                    <p:cond delay="21000"/>
                                  </p:stCondLst>
                                  <p:childTnLst>
                                    <p:animMotion origin="layout" path="M 3.33333E-6 0.05 L 3.33333E-6 3.33333E-6 " pathEditMode="relative" rAng="0" ptsTypes="AA">
                                      <p:cBhvr>
                                        <p:cTn id="66" dur="7500" fill="hold"/>
                                        <p:tgtEl>
                                          <p:spTgt spid="9"/>
                                        </p:tgtEl>
                                        <p:attrNameLst>
                                          <p:attrName>ppt_x</p:attrName>
                                          <p:attrName>ppt_y</p:attrName>
                                        </p:attrNameLst>
                                      </p:cBhvr>
                                      <p:rCtr x="0" y="-2500"/>
                                    </p:animMotion>
                                  </p:childTnLst>
                                </p:cTn>
                              </p:par>
                              <p:par>
                                <p:cTn id="67" presetID="10" presetClass="entr" presetSubtype="0" fill="hold" nodeType="withEffect">
                                  <p:stCondLst>
                                    <p:cond delay="21000"/>
                                  </p:stCondLst>
                                  <p:childTnLst>
                                    <p:set>
                                      <p:cBhvr>
                                        <p:cTn id="68" dur="1" fill="hold">
                                          <p:stCondLst>
                                            <p:cond delay="0"/>
                                          </p:stCondLst>
                                        </p:cTn>
                                        <p:tgtEl>
                                          <p:spTgt spid="6"/>
                                        </p:tgtEl>
                                        <p:attrNameLst>
                                          <p:attrName>style.visibility</p:attrName>
                                        </p:attrNameLst>
                                      </p:cBhvr>
                                      <p:to>
                                        <p:strVal val="visible"/>
                                      </p:to>
                                    </p:set>
                                    <p:animEffect transition="in" filter="fade">
                                      <p:cBhvr>
                                        <p:cTn id="69" dur="500"/>
                                        <p:tgtEl>
                                          <p:spTgt spid="6"/>
                                        </p:tgtEl>
                                      </p:cBhvr>
                                    </p:animEffect>
                                  </p:childTnLst>
                                </p:cTn>
                              </p:par>
                              <p:par>
                                <p:cTn id="70" presetID="10" presetClass="exit" presetSubtype="0" fill="hold" grpId="3" nodeType="withEffect">
                                  <p:stCondLst>
                                    <p:cond delay="21000"/>
                                  </p:stCondLst>
                                  <p:childTnLst>
                                    <p:animEffect transition="out" filter="fade">
                                      <p:cBhvr>
                                        <p:cTn id="71" dur="500"/>
                                        <p:tgtEl>
                                          <p:spTgt spid="23"/>
                                        </p:tgtEl>
                                      </p:cBhvr>
                                    </p:animEffect>
                                    <p:set>
                                      <p:cBhvr>
                                        <p:cTn id="72" dur="1" fill="hold">
                                          <p:stCondLst>
                                            <p:cond delay="499"/>
                                          </p:stCondLst>
                                        </p:cTn>
                                        <p:tgtEl>
                                          <p:spTgt spid="23"/>
                                        </p:tgtEl>
                                        <p:attrNameLst>
                                          <p:attrName>style.visibility</p:attrName>
                                        </p:attrNameLst>
                                      </p:cBhvr>
                                      <p:to>
                                        <p:strVal val="hidden"/>
                                      </p:to>
                                    </p:set>
                                  </p:childTnLst>
                                </p:cTn>
                              </p:par>
                              <p:par>
                                <p:cTn id="73" presetID="42" presetClass="path" presetSubtype="0" fill="hold" grpId="5" nodeType="withEffect">
                                  <p:stCondLst>
                                    <p:cond delay="28500"/>
                                  </p:stCondLst>
                                  <p:childTnLst>
                                    <p:animMotion origin="layout" path="M 3.33333E-6 -5.34351E-7 L 3.33333E-6 0.04997 " pathEditMode="relative" rAng="0" ptsTypes="AA">
                                      <p:cBhvr>
                                        <p:cTn id="74" dur="2500" fill="hold"/>
                                        <p:tgtEl>
                                          <p:spTgt spid="9"/>
                                        </p:tgtEl>
                                        <p:attrNameLst>
                                          <p:attrName>ppt_x</p:attrName>
                                          <p:attrName>ppt_y</p:attrName>
                                        </p:attrNameLst>
                                      </p:cBhvr>
                                      <p:rCtr x="0" y="2498"/>
                                    </p:animMotion>
                                  </p:childTnLst>
                                </p:cTn>
                              </p:par>
                              <p:par>
                                <p:cTn id="75" presetID="10" presetClass="exit" presetSubtype="0" fill="hold" nodeType="withEffect">
                                  <p:stCondLst>
                                    <p:cond delay="28500"/>
                                  </p:stCondLst>
                                  <p:childTnLst>
                                    <p:animEffect transition="out" filter="fade">
                                      <p:cBhvr>
                                        <p:cTn id="76" dur="500"/>
                                        <p:tgtEl>
                                          <p:spTgt spid="6"/>
                                        </p:tgtEl>
                                      </p:cBhvr>
                                    </p:animEffect>
                                    <p:set>
                                      <p:cBhvr>
                                        <p:cTn id="77" dur="1" fill="hold">
                                          <p:stCondLst>
                                            <p:cond delay="499"/>
                                          </p:stCondLst>
                                        </p:cTn>
                                        <p:tgtEl>
                                          <p:spTgt spid="6"/>
                                        </p:tgtEl>
                                        <p:attrNameLst>
                                          <p:attrName>style.visibility</p:attrName>
                                        </p:attrNameLst>
                                      </p:cBhvr>
                                      <p:to>
                                        <p:strVal val="hidden"/>
                                      </p:to>
                                    </p:set>
                                  </p:childTnLst>
                                </p:cTn>
                              </p:par>
                              <p:par>
                                <p:cTn id="78" presetID="10" presetClass="entr" presetSubtype="0" fill="hold" grpId="4" nodeType="withEffect">
                                  <p:stCondLst>
                                    <p:cond delay="28500"/>
                                  </p:stCondLst>
                                  <p:childTnLst>
                                    <p:set>
                                      <p:cBhvr>
                                        <p:cTn id="79" dur="1" fill="hold">
                                          <p:stCondLst>
                                            <p:cond delay="0"/>
                                          </p:stCondLst>
                                        </p:cTn>
                                        <p:tgtEl>
                                          <p:spTgt spid="23"/>
                                        </p:tgtEl>
                                        <p:attrNameLst>
                                          <p:attrName>style.visibility</p:attrName>
                                        </p:attrNameLst>
                                      </p:cBhvr>
                                      <p:to>
                                        <p:strVal val="visible"/>
                                      </p:to>
                                    </p:set>
                                    <p:animEffect transition="in" filter="fade">
                                      <p:cBhvr>
                                        <p:cTn id="80" dur="500"/>
                                        <p:tgtEl>
                                          <p:spTgt spid="23"/>
                                        </p:tgtEl>
                                      </p:cBhvr>
                                    </p:animEffect>
                                  </p:childTnLst>
                                </p:cTn>
                              </p:par>
                              <p:par>
                                <p:cTn id="81" presetID="64" presetClass="path" presetSubtype="0" fill="hold" grpId="6" nodeType="withEffect">
                                  <p:stCondLst>
                                    <p:cond delay="31000"/>
                                  </p:stCondLst>
                                  <p:childTnLst>
                                    <p:animMotion origin="layout" path="M 3.33333E-6 0.05 L 3.33333E-6 -0.00047 " pathEditMode="relative" rAng="0" ptsTypes="AA">
                                      <p:cBhvr>
                                        <p:cTn id="82" dur="7500" fill="hold"/>
                                        <p:tgtEl>
                                          <p:spTgt spid="9"/>
                                        </p:tgtEl>
                                        <p:attrNameLst>
                                          <p:attrName>ppt_x</p:attrName>
                                          <p:attrName>ppt_y</p:attrName>
                                        </p:attrNameLst>
                                      </p:cBhvr>
                                      <p:rCtr x="0" y="-2523"/>
                                    </p:animMotion>
                                  </p:childTnLst>
                                </p:cTn>
                              </p:par>
                              <p:par>
                                <p:cTn id="83" presetID="10" presetClass="entr" presetSubtype="0" fill="hold" nodeType="withEffect">
                                  <p:stCondLst>
                                    <p:cond delay="31000"/>
                                  </p:stCondLst>
                                  <p:childTnLst>
                                    <p:set>
                                      <p:cBhvr>
                                        <p:cTn id="84" dur="1" fill="hold">
                                          <p:stCondLst>
                                            <p:cond delay="0"/>
                                          </p:stCondLst>
                                        </p:cTn>
                                        <p:tgtEl>
                                          <p:spTgt spid="6"/>
                                        </p:tgtEl>
                                        <p:attrNameLst>
                                          <p:attrName>style.visibility</p:attrName>
                                        </p:attrNameLst>
                                      </p:cBhvr>
                                      <p:to>
                                        <p:strVal val="visible"/>
                                      </p:to>
                                    </p:set>
                                    <p:animEffect transition="in" filter="fade">
                                      <p:cBhvr>
                                        <p:cTn id="85" dur="500"/>
                                        <p:tgtEl>
                                          <p:spTgt spid="6"/>
                                        </p:tgtEl>
                                      </p:cBhvr>
                                    </p:animEffect>
                                  </p:childTnLst>
                                </p:cTn>
                              </p:par>
                              <p:par>
                                <p:cTn id="86" presetID="10" presetClass="exit" presetSubtype="0" fill="hold" grpId="5" nodeType="withEffect">
                                  <p:stCondLst>
                                    <p:cond delay="31000"/>
                                  </p:stCondLst>
                                  <p:childTnLst>
                                    <p:animEffect transition="out" filter="fade">
                                      <p:cBhvr>
                                        <p:cTn id="87" dur="500"/>
                                        <p:tgtEl>
                                          <p:spTgt spid="23"/>
                                        </p:tgtEl>
                                      </p:cBhvr>
                                    </p:animEffect>
                                    <p:set>
                                      <p:cBhvr>
                                        <p:cTn id="88" dur="1" fill="hold">
                                          <p:stCondLst>
                                            <p:cond delay="499"/>
                                          </p:stCondLst>
                                        </p:cTn>
                                        <p:tgtEl>
                                          <p:spTgt spid="23"/>
                                        </p:tgtEl>
                                        <p:attrNameLst>
                                          <p:attrName>style.visibility</p:attrName>
                                        </p:attrNameLst>
                                      </p:cBhvr>
                                      <p:to>
                                        <p:strVal val="hidden"/>
                                      </p:to>
                                    </p:set>
                                  </p:childTnLst>
                                </p:cTn>
                              </p:par>
                              <p:par>
                                <p:cTn id="89" presetID="10" presetClass="exit" presetSubtype="0" fill="hold" grpId="1" nodeType="withEffect">
                                  <p:stCondLst>
                                    <p:cond delay="38500"/>
                                  </p:stCondLst>
                                  <p:childTnLst>
                                    <p:animEffect transition="out" filter="fade">
                                      <p:cBhvr>
                                        <p:cTn id="90" dur="1000"/>
                                        <p:tgtEl>
                                          <p:spTgt spid="7"/>
                                        </p:tgtEl>
                                      </p:cBhvr>
                                    </p:animEffect>
                                    <p:set>
                                      <p:cBhvr>
                                        <p:cTn id="91" dur="1" fill="hold">
                                          <p:stCondLst>
                                            <p:cond delay="999"/>
                                          </p:stCondLst>
                                        </p:cTn>
                                        <p:tgtEl>
                                          <p:spTgt spid="7"/>
                                        </p:tgtEl>
                                        <p:attrNameLst>
                                          <p:attrName>style.visibility</p:attrName>
                                        </p:attrNameLst>
                                      </p:cBhvr>
                                      <p:to>
                                        <p:strVal val="hidden"/>
                                      </p:to>
                                    </p:set>
                                  </p:childTnLst>
                                </p:cTn>
                              </p:par>
                              <p:par>
                                <p:cTn id="92" presetID="10" presetClass="exit" presetSubtype="0" fill="hold" grpId="1" nodeType="withEffect">
                                  <p:stCondLst>
                                    <p:cond delay="38500"/>
                                  </p:stCondLst>
                                  <p:childTnLst>
                                    <p:animEffect transition="out" filter="fade">
                                      <p:cBhvr>
                                        <p:cTn id="93" dur="1000"/>
                                        <p:tgtEl>
                                          <p:spTgt spid="8"/>
                                        </p:tgtEl>
                                      </p:cBhvr>
                                    </p:animEffect>
                                    <p:set>
                                      <p:cBhvr>
                                        <p:cTn id="94" dur="1" fill="hold">
                                          <p:stCondLst>
                                            <p:cond delay="999"/>
                                          </p:stCondLst>
                                        </p:cTn>
                                        <p:tgtEl>
                                          <p:spTgt spid="8"/>
                                        </p:tgtEl>
                                        <p:attrNameLst>
                                          <p:attrName>style.visibility</p:attrName>
                                        </p:attrNameLst>
                                      </p:cBhvr>
                                      <p:to>
                                        <p:strVal val="hidden"/>
                                      </p:to>
                                    </p:set>
                                  </p:childTnLst>
                                </p:cTn>
                              </p:par>
                              <p:par>
                                <p:cTn id="95" presetID="10" presetClass="exit" presetSubtype="0" fill="hold" grpId="7" nodeType="withEffect">
                                  <p:stCondLst>
                                    <p:cond delay="38500"/>
                                  </p:stCondLst>
                                  <p:childTnLst>
                                    <p:animEffect transition="out" filter="fade">
                                      <p:cBhvr>
                                        <p:cTn id="96" dur="1000"/>
                                        <p:tgtEl>
                                          <p:spTgt spid="9"/>
                                        </p:tgtEl>
                                      </p:cBhvr>
                                    </p:animEffect>
                                    <p:set>
                                      <p:cBhvr>
                                        <p:cTn id="97" dur="1" fill="hold">
                                          <p:stCondLst>
                                            <p:cond delay="999"/>
                                          </p:stCondLst>
                                        </p:cTn>
                                        <p:tgtEl>
                                          <p:spTgt spid="9"/>
                                        </p:tgtEl>
                                        <p:attrNameLst>
                                          <p:attrName>style.visibility</p:attrName>
                                        </p:attrNameLst>
                                      </p:cBhvr>
                                      <p:to>
                                        <p:strVal val="hidden"/>
                                      </p:to>
                                    </p:set>
                                  </p:childTnLst>
                                </p:cTn>
                              </p:par>
                              <p:par>
                                <p:cTn id="98" presetID="10" presetClass="exit" presetSubtype="0" fill="hold" grpId="1" nodeType="withEffect">
                                  <p:stCondLst>
                                    <p:cond delay="38500"/>
                                  </p:stCondLst>
                                  <p:childTnLst>
                                    <p:animEffect transition="out" filter="fade">
                                      <p:cBhvr>
                                        <p:cTn id="99" dur="1000"/>
                                        <p:tgtEl>
                                          <p:spTgt spid="10"/>
                                        </p:tgtEl>
                                      </p:cBhvr>
                                    </p:animEffect>
                                    <p:set>
                                      <p:cBhvr>
                                        <p:cTn id="100" dur="1" fill="hold">
                                          <p:stCondLst>
                                            <p:cond delay="999"/>
                                          </p:stCondLst>
                                        </p:cTn>
                                        <p:tgtEl>
                                          <p:spTgt spid="10"/>
                                        </p:tgtEl>
                                        <p:attrNameLst>
                                          <p:attrName>style.visibility</p:attrName>
                                        </p:attrNameLst>
                                      </p:cBhvr>
                                      <p:to>
                                        <p:strVal val="hidden"/>
                                      </p:to>
                                    </p:set>
                                  </p:childTnLst>
                                </p:cTn>
                              </p:par>
                              <p:par>
                                <p:cTn id="101" presetID="10" presetClass="exit" presetSubtype="0" fill="hold" nodeType="withEffect">
                                  <p:stCondLst>
                                    <p:cond delay="38500"/>
                                  </p:stCondLst>
                                  <p:childTnLst>
                                    <p:animEffect transition="out" filter="fade">
                                      <p:cBhvr>
                                        <p:cTn id="102" dur="1000"/>
                                        <p:tgtEl>
                                          <p:spTgt spid="6"/>
                                        </p:tgtEl>
                                      </p:cBhvr>
                                    </p:animEffect>
                                    <p:set>
                                      <p:cBhvr>
                                        <p:cTn id="103" dur="1" fill="hold">
                                          <p:stCondLst>
                                            <p:cond delay="999"/>
                                          </p:stCondLst>
                                        </p:cTn>
                                        <p:tgtEl>
                                          <p:spTgt spid="6"/>
                                        </p:tgtEl>
                                        <p:attrNameLst>
                                          <p:attrName>style.visibility</p:attrName>
                                        </p:attrNameLst>
                                      </p:cBhvr>
                                      <p:to>
                                        <p:strVal val="hidden"/>
                                      </p:to>
                                    </p:set>
                                  </p:childTnLst>
                                </p:cTn>
                              </p:par>
                              <p:par>
                                <p:cTn id="104" presetID="10" presetClass="exit" presetSubtype="0" fill="hold" grpId="1" nodeType="withEffect">
                                  <p:stCondLst>
                                    <p:cond delay="38500"/>
                                  </p:stCondLst>
                                  <p:childTnLst>
                                    <p:animEffect transition="out" filter="fade">
                                      <p:cBhvr>
                                        <p:cTn id="105" dur="1000"/>
                                        <p:tgtEl>
                                          <p:spTgt spid="26"/>
                                        </p:tgtEl>
                                      </p:cBhvr>
                                    </p:animEffect>
                                    <p:set>
                                      <p:cBhvr>
                                        <p:cTn id="106" dur="1" fill="hold">
                                          <p:stCondLst>
                                            <p:cond delay="999"/>
                                          </p:stCondLst>
                                        </p:cTn>
                                        <p:tgtEl>
                                          <p:spTgt spid="26"/>
                                        </p:tgtEl>
                                        <p:attrNameLst>
                                          <p:attrName>style.visibility</p:attrName>
                                        </p:attrNameLst>
                                      </p:cBhvr>
                                      <p:to>
                                        <p:strVal val="hidden"/>
                                      </p:to>
                                    </p:set>
                                  </p:childTnLst>
                                </p:cTn>
                              </p:par>
                              <p:par>
                                <p:cTn id="107" presetID="10" presetClass="exit" presetSubtype="0" fill="hold" nodeType="withEffect">
                                  <p:stCondLst>
                                    <p:cond delay="38500"/>
                                  </p:stCondLst>
                                  <p:childTnLst>
                                    <p:animEffect transition="out" filter="fade">
                                      <p:cBhvr>
                                        <p:cTn id="108" dur="1000"/>
                                        <p:tgtEl>
                                          <p:spTgt spid="11"/>
                                        </p:tgtEl>
                                      </p:cBhvr>
                                    </p:animEffect>
                                    <p:set>
                                      <p:cBhvr>
                                        <p:cTn id="109" dur="1" fill="hold">
                                          <p:stCondLst>
                                            <p:cond delay="999"/>
                                          </p:stCondLst>
                                        </p:cTn>
                                        <p:tgtEl>
                                          <p:spTgt spid="11"/>
                                        </p:tgtEl>
                                        <p:attrNameLst>
                                          <p:attrName>style.visibility</p:attrName>
                                        </p:attrNameLst>
                                      </p:cBhvr>
                                      <p:to>
                                        <p:strVal val="hidden"/>
                                      </p:to>
                                    </p:set>
                                  </p:childTnLst>
                                </p:cTn>
                              </p:par>
                              <p:par>
                                <p:cTn id="110" presetID="10" presetClass="exit" presetSubtype="0" fill="hold" grpId="1" nodeType="withEffect">
                                  <p:stCondLst>
                                    <p:cond delay="38500"/>
                                  </p:stCondLst>
                                  <p:childTnLst>
                                    <p:animEffect transition="out" filter="fade">
                                      <p:cBhvr>
                                        <p:cTn id="111" dur="1000"/>
                                        <p:tgtEl>
                                          <p:spTgt spid="3"/>
                                        </p:tgtEl>
                                      </p:cBhvr>
                                    </p:animEffect>
                                    <p:set>
                                      <p:cBhvr>
                                        <p:cTn id="112" dur="1" fill="hold">
                                          <p:stCondLst>
                                            <p:cond delay="999"/>
                                          </p:stCondLst>
                                        </p:cTn>
                                        <p:tgtEl>
                                          <p:spTgt spid="3"/>
                                        </p:tgtEl>
                                        <p:attrNameLst>
                                          <p:attrName>style.visibility</p:attrName>
                                        </p:attrNameLst>
                                      </p:cBhvr>
                                      <p:to>
                                        <p:strVal val="hidden"/>
                                      </p:to>
                                    </p:set>
                                  </p:childTnLst>
                                </p:cTn>
                              </p:par>
                              <p:par>
                                <p:cTn id="113" presetID="10" presetClass="exit" presetSubtype="0" fill="hold" grpId="1" nodeType="withEffect">
                                  <p:stCondLst>
                                    <p:cond delay="38500"/>
                                  </p:stCondLst>
                                  <p:childTnLst>
                                    <p:animEffect transition="out" filter="fade">
                                      <p:cBhvr>
                                        <p:cTn id="114" dur="1000"/>
                                        <p:tgtEl>
                                          <p:spTgt spid="21"/>
                                        </p:tgtEl>
                                      </p:cBhvr>
                                    </p:animEffect>
                                    <p:set>
                                      <p:cBhvr>
                                        <p:cTn id="115" dur="1" fill="hold">
                                          <p:stCondLst>
                                            <p:cond delay="999"/>
                                          </p:stCondLst>
                                        </p:cTn>
                                        <p:tgtEl>
                                          <p:spTgt spid="21"/>
                                        </p:tgtEl>
                                        <p:attrNameLst>
                                          <p:attrName>style.visibility</p:attrName>
                                        </p:attrNameLst>
                                      </p:cBhvr>
                                      <p:to>
                                        <p:strVal val="hidden"/>
                                      </p:to>
                                    </p:set>
                                  </p:childTnLst>
                                </p:cTn>
                              </p:par>
                              <p:par>
                                <p:cTn id="116" presetID="10" presetClass="exit" presetSubtype="0" fill="hold" grpId="1" nodeType="withEffect">
                                  <p:stCondLst>
                                    <p:cond delay="38500"/>
                                  </p:stCondLst>
                                  <p:childTnLst>
                                    <p:animEffect transition="out" filter="fade">
                                      <p:cBhvr>
                                        <p:cTn id="117" dur="1000"/>
                                        <p:tgtEl>
                                          <p:spTgt spid="5"/>
                                        </p:tgtEl>
                                      </p:cBhvr>
                                    </p:animEffect>
                                    <p:set>
                                      <p:cBhvr>
                                        <p:cTn id="118" dur="1" fill="hold">
                                          <p:stCondLst>
                                            <p:cond delay="999"/>
                                          </p:stCondLst>
                                        </p:cTn>
                                        <p:tgtEl>
                                          <p:spTgt spid="5"/>
                                        </p:tgtEl>
                                        <p:attrNameLst>
                                          <p:attrName>style.visibility</p:attrName>
                                        </p:attrNameLst>
                                      </p:cBhvr>
                                      <p:to>
                                        <p:strVal val="hidden"/>
                                      </p:to>
                                    </p:set>
                                  </p:childTnLst>
                                </p:cTn>
                              </p:par>
                              <p:par>
                                <p:cTn id="119" presetID="10" presetClass="exit" presetSubtype="0" fill="hold" grpId="6" nodeType="withEffect">
                                  <p:stCondLst>
                                    <p:cond delay="38500"/>
                                  </p:stCondLst>
                                  <p:childTnLst>
                                    <p:animEffect transition="out" filter="fade">
                                      <p:cBhvr>
                                        <p:cTn id="120" dur="1000"/>
                                        <p:tgtEl>
                                          <p:spTgt spid="23"/>
                                        </p:tgtEl>
                                      </p:cBhvr>
                                    </p:animEffect>
                                    <p:set>
                                      <p:cBhvr>
                                        <p:cTn id="121" dur="1" fill="hold">
                                          <p:stCondLst>
                                            <p:cond delay="9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21" grpId="0" animBg="1"/>
      <p:bldP spid="21" grpId="1" animBg="1"/>
      <p:bldP spid="5" grpId="0" animBg="1"/>
      <p:bldP spid="5" grpId="1" animBg="1"/>
      <p:bldP spid="23" grpId="0" animBg="1"/>
      <p:bldP spid="23" grpId="1" animBg="1"/>
      <p:bldP spid="23" grpId="2" animBg="1"/>
      <p:bldP spid="23" grpId="3" animBg="1"/>
      <p:bldP spid="23" grpId="4" animBg="1"/>
      <p:bldP spid="23" grpId="5" animBg="1"/>
      <p:bldP spid="23" grpId="6" animBg="1"/>
      <p:bldP spid="26" grpId="0" animBg="1"/>
      <p:bldP spid="26" grpId="1" animBg="1"/>
      <p:bldP spid="7" grpId="0" animBg="1"/>
      <p:bldP spid="7" grpId="1" animBg="1"/>
      <p:bldP spid="8" grpId="0" animBg="1"/>
      <p:bldP spid="8" grpId="1" animBg="1"/>
      <p:bldP spid="9" grpId="0" animBg="1"/>
      <p:bldP spid="9" grpId="1" animBg="1"/>
      <p:bldP spid="9" grpId="2" animBg="1"/>
      <p:bldP spid="9" grpId="3" animBg="1"/>
      <p:bldP spid="9" grpId="4" animBg="1"/>
      <p:bldP spid="9" grpId="5" animBg="1"/>
      <p:bldP spid="9" grpId="6" animBg="1"/>
      <p:bldP spid="9" grpId="7" animBg="1"/>
      <p:bldP spid="10" grpId="0"/>
      <p:bldP spid="10" grpId="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943600" y="2571750"/>
            <a:ext cx="1008458" cy="10084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5343" y="1932669"/>
            <a:ext cx="2152649" cy="21526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Oval 4"/>
          <p:cNvSpPr/>
          <p:nvPr/>
        </p:nvSpPr>
        <p:spPr>
          <a:xfrm>
            <a:off x="782925" y="1852136"/>
            <a:ext cx="2257484" cy="2352436"/>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1916431" y="1944026"/>
            <a:ext cx="2133599"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916431" y="4113609"/>
            <a:ext cx="2133599"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840106" y="1943100"/>
            <a:ext cx="2143124" cy="2170509"/>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c 8"/>
          <p:cNvSpPr>
            <a:spLocks noChangeAspect="1"/>
          </p:cNvSpPr>
          <p:nvPr/>
        </p:nvSpPr>
        <p:spPr>
          <a:xfrm>
            <a:off x="869275" y="1916462"/>
            <a:ext cx="2131494" cy="2170509"/>
          </a:xfrm>
          <a:prstGeom prst="arc">
            <a:avLst>
              <a:gd name="adj1" fmla="val 16200000"/>
              <a:gd name="adj2" fmla="val 5399330"/>
            </a:avLst>
          </a:prstGeom>
          <a:solidFill>
            <a:schemeClr val="tx1">
              <a:alpha val="50000"/>
            </a:schemeClr>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Arc 9"/>
          <p:cNvSpPr>
            <a:spLocks noChangeAspect="1"/>
          </p:cNvSpPr>
          <p:nvPr/>
        </p:nvSpPr>
        <p:spPr>
          <a:xfrm>
            <a:off x="6040475" y="2611360"/>
            <a:ext cx="927506" cy="944484"/>
          </a:xfrm>
          <a:prstGeom prst="arc">
            <a:avLst>
              <a:gd name="adj1" fmla="val 16200000"/>
              <a:gd name="adj2" fmla="val 5399426"/>
            </a:avLst>
          </a:prstGeom>
          <a:solidFill>
            <a:schemeClr val="tx1">
              <a:alpha val="50000"/>
            </a:schemeClr>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Oval 10"/>
          <p:cNvSpPr/>
          <p:nvPr/>
        </p:nvSpPr>
        <p:spPr>
          <a:xfrm>
            <a:off x="4613840" y="1389697"/>
            <a:ext cx="3667977" cy="3372564"/>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a:off x="6536099" y="2612855"/>
            <a:ext cx="2133599"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6536099" y="3555844"/>
            <a:ext cx="2133599" cy="0"/>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2667000" y="209550"/>
            <a:ext cx="3008901" cy="523220"/>
          </a:xfrm>
          <a:prstGeom prst="rect">
            <a:avLst/>
          </a:prstGeom>
          <a:noFill/>
        </p:spPr>
        <p:txBody>
          <a:bodyPr wrap="none" rtlCol="0">
            <a:spAutoFit/>
          </a:bodyPr>
          <a:lstStyle/>
          <a:p>
            <a:r>
              <a:rPr lang="en-US" sz="2800" dirty="0"/>
              <a:t>Time of Eclipse (TE)</a:t>
            </a:r>
          </a:p>
        </p:txBody>
      </p:sp>
      <p:sp>
        <p:nvSpPr>
          <p:cNvPr id="16" name="TextBox 15"/>
          <p:cNvSpPr txBox="1"/>
          <p:nvPr/>
        </p:nvSpPr>
        <p:spPr>
          <a:xfrm>
            <a:off x="1676400" y="895350"/>
            <a:ext cx="543354" cy="369332"/>
          </a:xfrm>
          <a:prstGeom prst="rect">
            <a:avLst/>
          </a:prstGeom>
          <a:noFill/>
        </p:spPr>
        <p:txBody>
          <a:bodyPr wrap="none" rtlCol="0">
            <a:spAutoFit/>
          </a:bodyPr>
          <a:lstStyle/>
          <a:p>
            <a:r>
              <a:rPr lang="en-US" dirty="0"/>
              <a:t>LEO</a:t>
            </a:r>
          </a:p>
        </p:txBody>
      </p:sp>
      <p:sp>
        <p:nvSpPr>
          <p:cNvPr id="17" name="TextBox 16"/>
          <p:cNvSpPr txBox="1"/>
          <p:nvPr/>
        </p:nvSpPr>
        <p:spPr>
          <a:xfrm>
            <a:off x="6176151" y="899046"/>
            <a:ext cx="642740" cy="369332"/>
          </a:xfrm>
          <a:prstGeom prst="rect">
            <a:avLst/>
          </a:prstGeom>
          <a:noFill/>
        </p:spPr>
        <p:txBody>
          <a:bodyPr wrap="none" rtlCol="0">
            <a:spAutoFit/>
          </a:bodyPr>
          <a:lstStyle/>
          <a:p>
            <a:r>
              <a:rPr lang="en-US" dirty="0"/>
              <a:t>MEO</a:t>
            </a:r>
          </a:p>
        </p:txBody>
      </p:sp>
    </p:spTree>
    <p:extLst>
      <p:ext uri="{BB962C8B-B14F-4D97-AF65-F5344CB8AC3E}">
        <p14:creationId xmlns:p14="http://schemas.microsoft.com/office/powerpoint/2010/main" val="15458134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12"/>
          <p:cNvPicPr>
            <a:picLocks noChangeAspect="1"/>
          </p:cNvPicPr>
          <p:nvPr/>
        </p:nvPicPr>
        <p:blipFill rotWithShape="1">
          <a:blip r:embed="rId2" cstate="print">
            <a:extLst>
              <a:ext uri="{28A0092B-C50C-407E-A947-70E740481C1C}">
                <a14:useLocalDpi xmlns:a14="http://schemas.microsoft.com/office/drawing/2010/main" val="0"/>
              </a:ext>
            </a:extLst>
          </a:blip>
          <a:srcRect l="36383" t="31043" r="34385" b="44322"/>
          <a:stretch/>
        </p:blipFill>
        <p:spPr>
          <a:xfrm>
            <a:off x="6172200" y="645141"/>
            <a:ext cx="2227563" cy="1493577"/>
          </a:xfrm>
          <a:prstGeom prst="rect">
            <a:avLst/>
          </a:prstGeom>
        </p:spPr>
      </p:pic>
      <p:pic>
        <p:nvPicPr>
          <p:cNvPr id="17" name="Picture 2" descr="http://media.idownloadblog.com/wp-content/uploads/2011/10/iphone-battery-icon.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04656" y="1933694"/>
            <a:ext cx="3448287" cy="2438399"/>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p:cNvCxnSpPr/>
          <p:nvPr/>
        </p:nvCxnSpPr>
        <p:spPr>
          <a:xfrm>
            <a:off x="2286000" y="2114550"/>
            <a:ext cx="1524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2286000" y="2495550"/>
            <a:ext cx="1524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657600" y="2114550"/>
            <a:ext cx="622286" cy="369332"/>
          </a:xfrm>
          <a:prstGeom prst="rect">
            <a:avLst/>
          </a:prstGeom>
          <a:noFill/>
        </p:spPr>
        <p:txBody>
          <a:bodyPr wrap="none" rtlCol="0">
            <a:spAutoFit/>
          </a:bodyPr>
          <a:lstStyle/>
          <a:p>
            <a:r>
              <a:rPr lang="en-US" dirty="0">
                <a:solidFill>
                  <a:schemeClr val="bg1"/>
                </a:solidFill>
              </a:rPr>
              <a:t>DOD</a:t>
            </a:r>
          </a:p>
        </p:txBody>
      </p:sp>
      <p:sp>
        <p:nvSpPr>
          <p:cNvPr id="12" name="TextBox 11"/>
          <p:cNvSpPr txBox="1"/>
          <p:nvPr/>
        </p:nvSpPr>
        <p:spPr>
          <a:xfrm>
            <a:off x="3254491" y="361950"/>
            <a:ext cx="2765309" cy="461665"/>
          </a:xfrm>
          <a:prstGeom prst="rect">
            <a:avLst/>
          </a:prstGeom>
          <a:noFill/>
        </p:spPr>
        <p:txBody>
          <a:bodyPr wrap="square" rtlCol="0">
            <a:spAutoFit/>
          </a:bodyPr>
          <a:lstStyle/>
          <a:p>
            <a:r>
              <a:rPr lang="en-US" sz="2400" dirty="0">
                <a:solidFill>
                  <a:schemeClr val="bg1"/>
                </a:solidFill>
              </a:rPr>
              <a:t>Battery Capacity</a:t>
            </a:r>
          </a:p>
        </p:txBody>
      </p:sp>
      <p:pic>
        <p:nvPicPr>
          <p:cNvPr id="8"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7682" t="37007" r="73768" b="23786"/>
          <a:stretch/>
        </p:blipFill>
        <p:spPr bwMode="auto">
          <a:xfrm>
            <a:off x="4572000" y="2038350"/>
            <a:ext cx="4230169" cy="304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48943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600000">
            <a:off x="4332208" y="505083"/>
            <a:ext cx="4133334" cy="4133334"/>
          </a:xfrm>
          <a:prstGeom prst="rect">
            <a:avLst/>
          </a:prstGeom>
        </p:spPr>
      </p:pic>
      <p:sp>
        <p:nvSpPr>
          <p:cNvPr id="15" name="Rectangle 2"/>
          <p:cNvSpPr txBox="1">
            <a:spLocks noChangeArrowheads="1"/>
          </p:cNvSpPr>
          <p:nvPr/>
        </p:nvSpPr>
        <p:spPr>
          <a:xfrm>
            <a:off x="457200" y="778404"/>
            <a:ext cx="4114800" cy="569912"/>
          </a:xfrm>
          <a:prstGeom prst="rect">
            <a:avLst/>
          </a:prstGeom>
        </p:spPr>
        <p:txBody>
          <a:bodyPr/>
          <a:lstStyle>
            <a:lvl1pPr algn="ctr" defTabSz="914400" rtl="0" eaLnBrk="1" latinLnBrk="0" hangingPunct="1">
              <a:spcBef>
                <a:spcPct val="0"/>
              </a:spcBef>
              <a:buNone/>
              <a:defRPr sz="4400" kern="1200">
                <a:solidFill>
                  <a:schemeClr val="bg1"/>
                </a:solidFill>
                <a:latin typeface="Century Gothic" panose="020B0502020202020204" pitchFamily="34" charset="0"/>
                <a:ea typeface="+mj-ea"/>
                <a:cs typeface="+mj-cs"/>
              </a:defRPr>
            </a:lvl1pPr>
          </a:lstStyle>
          <a:p>
            <a:r>
              <a:rPr lang="en-US" sz="3200" dirty="0">
                <a:solidFill>
                  <a:schemeClr val="tx1"/>
                </a:solidFill>
              </a:rPr>
              <a:t>In Class Exercise 1</a:t>
            </a:r>
          </a:p>
        </p:txBody>
      </p:sp>
      <p:sp>
        <p:nvSpPr>
          <p:cNvPr id="17" name="Rectangle 3"/>
          <p:cNvSpPr txBox="1">
            <a:spLocks noChangeArrowheads="1"/>
          </p:cNvSpPr>
          <p:nvPr/>
        </p:nvSpPr>
        <p:spPr>
          <a:xfrm>
            <a:off x="304800" y="1440392"/>
            <a:ext cx="4267200" cy="2943224"/>
          </a:xfrm>
          <a:prstGeom prst="rect">
            <a:avLst/>
          </a:prstGeom>
        </p:spPr>
        <p:txBody>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bg1"/>
                </a:solidFill>
                <a:latin typeface="Century Gothic" panose="020B0502020202020204" pitchFamily="34"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solidFill>
                <a:latin typeface="Century Gothic" panose="020B0502020202020204" pitchFamily="34"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solidFill>
                <a:latin typeface="Century Gothic" panose="020B0502020202020204" pitchFamily="34"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solidFill>
                <a:latin typeface="Century Gothic" panose="020B050202020202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4763" algn="just">
              <a:buFont typeface="Wingdings" pitchFamily="2" charset="2"/>
              <a:buNone/>
            </a:pPr>
            <a:r>
              <a:rPr lang="en-US" sz="1600" dirty="0">
                <a:solidFill>
                  <a:schemeClr val="tx1"/>
                </a:solidFill>
              </a:rPr>
              <a:t>A spacecraft is carrying a payload requiring 500 W that will be turned on in the daytime only.  The bus requires 120 W and runs continuously.  If a spacecraft is in circular orbit at an altitude of 1000 km around the Earth, what is the </a:t>
            </a:r>
            <a:r>
              <a:rPr lang="en-US" sz="1600" u="sng" dirty="0">
                <a:solidFill>
                  <a:schemeClr val="tx1"/>
                </a:solidFill>
              </a:rPr>
              <a:t>power</a:t>
            </a:r>
            <a:r>
              <a:rPr lang="en-US" sz="1600" dirty="0">
                <a:solidFill>
                  <a:schemeClr val="tx1"/>
                </a:solidFill>
              </a:rPr>
              <a:t> requirement from the solar panels (W)?</a:t>
            </a:r>
          </a:p>
          <a:p>
            <a:pPr marL="0" indent="4763" algn="just">
              <a:buFont typeface="Wingdings" pitchFamily="2" charset="2"/>
              <a:buNone/>
            </a:pPr>
            <a:endParaRPr lang="en-US" sz="1600" dirty="0">
              <a:solidFill>
                <a:schemeClr val="tx1"/>
              </a:solidFill>
            </a:endParaRPr>
          </a:p>
          <a:p>
            <a:pPr marL="0" indent="4763" algn="just">
              <a:buNone/>
            </a:pPr>
            <a:r>
              <a:rPr lang="en-US" sz="1600" dirty="0">
                <a:solidFill>
                  <a:schemeClr val="tx1"/>
                </a:solidFill>
              </a:rPr>
              <a:t>What is the total amount of </a:t>
            </a:r>
            <a:r>
              <a:rPr lang="en-US" sz="1600" u="sng" dirty="0">
                <a:solidFill>
                  <a:schemeClr val="tx1"/>
                </a:solidFill>
              </a:rPr>
              <a:t>energy</a:t>
            </a:r>
            <a:r>
              <a:rPr lang="en-US" sz="1600" dirty="0">
                <a:solidFill>
                  <a:schemeClr val="tx1"/>
                </a:solidFill>
              </a:rPr>
              <a:t> the solar cells must generate each orbit while in the Sun in Watt-</a:t>
            </a:r>
            <a:r>
              <a:rPr lang="en-US" sz="1600" dirty="0" err="1">
                <a:solidFill>
                  <a:schemeClr val="tx1"/>
                </a:solidFill>
              </a:rPr>
              <a:t>hrs</a:t>
            </a:r>
            <a:r>
              <a:rPr lang="en-US" sz="1600" dirty="0">
                <a:solidFill>
                  <a:schemeClr val="tx1"/>
                </a:solidFill>
              </a:rPr>
              <a:t>?</a:t>
            </a:r>
          </a:p>
          <a:p>
            <a:pPr marL="0" indent="4763" algn="just">
              <a:buFont typeface="Wingdings" pitchFamily="2" charset="2"/>
              <a:buNone/>
            </a:pPr>
            <a:endParaRPr lang="en-US" sz="1600" dirty="0">
              <a:solidFill>
                <a:schemeClr val="tx1"/>
              </a:solidFill>
            </a:endParaRPr>
          </a:p>
        </p:txBody>
      </p:sp>
    </p:spTree>
    <p:extLst>
      <p:ext uri="{BB962C8B-B14F-4D97-AF65-F5344CB8AC3E}">
        <p14:creationId xmlns:p14="http://schemas.microsoft.com/office/powerpoint/2010/main" val="41821367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0C902C3CBC54D4FA7075784AD88F5EC" ma:contentTypeVersion="18" ma:contentTypeDescription="Create a new document." ma:contentTypeScope="" ma:versionID="a4e8c16a263fd41606fc946065ef5664">
  <xsd:schema xmlns:xsd="http://www.w3.org/2001/XMLSchema" xmlns:xs="http://www.w3.org/2001/XMLSchema" xmlns:p="http://schemas.microsoft.com/office/2006/metadata/properties" xmlns:ns1="http://schemas.microsoft.com/sharepoint/v3" xmlns:ns2="7584c457-6b5a-4caa-be47-be979cbe6555" xmlns:ns3="723aa48c-73f2-40da-86b1-f1ae286477fe" targetNamespace="http://schemas.microsoft.com/office/2006/metadata/properties" ma:root="true" ma:fieldsID="649ee6326b3e00a110a896e62135c807" ns1:_="" ns2:_="" ns3:_="">
    <xsd:import namespace="http://schemas.microsoft.com/sharepoint/v3"/>
    <xsd:import namespace="7584c457-6b5a-4caa-be47-be979cbe6555"/>
    <xsd:import namespace="723aa48c-73f2-40da-86b1-f1ae286477fe"/>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Location" minOccurs="0"/>
                <xsd:element ref="ns2:MediaServiceOCR" minOccurs="0"/>
                <xsd:element ref="ns3:SharedWithUsers" minOccurs="0"/>
                <xsd:element ref="ns3:SharedWithDetails"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584c457-6b5a-4caa-be47-be979cbe655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2" nillable="true" ma:displayName="Length (seconds)" ma:internalName="MediaLengthInSeconds" ma:readOnly="true">
      <xsd:simpleType>
        <xsd:restriction base="dms:Unknown"/>
      </xsd:simpleType>
    </xsd:element>
    <xsd:element name="lcf76f155ced4ddcb4097134ff3c332f" ma:index="24" nillable="true" ma:taxonomy="true" ma:internalName="lcf76f155ced4ddcb4097134ff3c332f" ma:taxonomyFieldName="MediaServiceImageTags" ma:displayName="Image Tags" ma:readOnly="false" ma:fieldId="{5cf76f15-5ced-4ddc-b409-7134ff3c332f}" ma:taxonomyMulti="true" ma:sspId="d16a427a-858a-487d-80a3-21f23792e06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723aa48c-73f2-40da-86b1-f1ae286477fe" elementFormDefault="qualified">
    <xsd:import namespace="http://schemas.microsoft.com/office/2006/documentManagement/types"/>
    <xsd:import namespace="http://schemas.microsoft.com/office/infopath/2007/PartnerControls"/>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element name="TaxCatchAll" ma:index="25" nillable="true" ma:displayName="Taxonomy Catch All Column" ma:hidden="true" ma:list="{18387b12-f69f-4719-8b38-c3231d645ace}" ma:internalName="TaxCatchAll" ma:showField="CatchAllData" ma:web="723aa48c-73f2-40da-86b1-f1ae286477f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TaxCatchAll xmlns="723aa48c-73f2-40da-86b1-f1ae286477fe" xsi:nil="true"/>
    <lcf76f155ced4ddcb4097134ff3c332f xmlns="7584c457-6b5a-4caa-be47-be979cbe6555">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D9837F18-EE02-4AC6-AAC2-4D1B54743148}">
  <ds:schemaRefs>
    <ds:schemaRef ds:uri="http://schemas.microsoft.com/sharepoint/v3/contenttype/forms"/>
  </ds:schemaRefs>
</ds:datastoreItem>
</file>

<file path=customXml/itemProps2.xml><?xml version="1.0" encoding="utf-8"?>
<ds:datastoreItem xmlns:ds="http://schemas.openxmlformats.org/officeDocument/2006/customXml" ds:itemID="{F6327E14-9C93-49BE-B15F-81D4B3003E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584c457-6b5a-4caa-be47-be979cbe6555"/>
    <ds:schemaRef ds:uri="723aa48c-73f2-40da-86b1-f1ae286477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C279E13-6E60-445C-85C2-A68E451A382F}">
  <ds:schemaRefs>
    <ds:schemaRef ds:uri="http://schemas.microsoft.com/office/2006/documentManagement/types"/>
    <ds:schemaRef ds:uri="http://purl.org/dc/terms/"/>
    <ds:schemaRef ds:uri="http://schemas.openxmlformats.org/package/2006/metadata/core-properties"/>
    <ds:schemaRef ds:uri="7584c457-6b5a-4caa-be47-be979cbe6555"/>
    <ds:schemaRef ds:uri="http://www.w3.org/XML/1998/namespace"/>
    <ds:schemaRef ds:uri="http://purl.org/dc/elements/1.1/"/>
    <ds:schemaRef ds:uri="http://schemas.microsoft.com/office/2006/metadata/properties"/>
    <ds:schemaRef ds:uri="http://schemas.microsoft.com/sharepoint/v3"/>
    <ds:schemaRef ds:uri="http://schemas.microsoft.com/office/infopath/2007/PartnerControls"/>
    <ds:schemaRef ds:uri="723aa48c-73f2-40da-86b1-f1ae286477f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840</TotalTime>
  <Words>302</Words>
  <Application>Microsoft Office PowerPoint</Application>
  <PresentationFormat>On-screen Show (16:9)</PresentationFormat>
  <Paragraphs>28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Cambria Math</vt:lpstr>
      <vt:lpstr>Century Gothic</vt:lpstr>
      <vt:lpstr>Wingdings</vt:lpstr>
      <vt:lpstr>Office Theme</vt:lpstr>
      <vt:lpstr>Electrical Power Subsystem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&amp; Data Handling Subsystem</dc:title>
  <dc:creator>David French</dc:creator>
  <cp:lastModifiedBy>Firth, Jordan A Lt Col USAF USAFA DF/DFAS</cp:lastModifiedBy>
  <cp:revision>66</cp:revision>
  <dcterms:created xsi:type="dcterms:W3CDTF">2014-11-04T20:34:57Z</dcterms:created>
  <dcterms:modified xsi:type="dcterms:W3CDTF">2023-06-21T05:58:54Z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0x010100E0C902C3CBC54D4FA7075784AD88F5EC</vt:lpwstr>
  </property>
</Properties>
</file>

<file path=docProps/thumbnail.jpeg>
</file>